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364" r:id="rId3"/>
    <p:sldId id="362" r:id="rId4"/>
    <p:sldId id="354" r:id="rId5"/>
    <p:sldId id="346" r:id="rId6"/>
    <p:sldId id="366" r:id="rId7"/>
    <p:sldId id="355" r:id="rId8"/>
    <p:sldId id="356" r:id="rId9"/>
    <p:sldId id="340" r:id="rId10"/>
    <p:sldId id="3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343" autoAdjust="0"/>
  </p:normalViewPr>
  <p:slideViewPr>
    <p:cSldViewPr snapToGrid="0">
      <p:cViewPr varScale="1">
        <p:scale>
          <a:sx n="88" d="100"/>
          <a:sy n="88" d="100"/>
        </p:scale>
        <p:origin x="40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822B5-9916-4C75-9184-86382280AFE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CA45F-3204-4A11-A219-A7F803A40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85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A45F-3204-4A11-A219-A7F803A407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4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7F909-9CD8-4917-B46F-D460F59991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7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C1E-FEBF-4C49-AFA5-9D9489589AEA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2D7E-E085-4560-8BA1-69A8CA89D3BD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39EB-8800-48D7-91C4-022DED8FAA45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26AC-EFDD-4553-B995-E1D96B518B56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B3F7-DAB0-4D12-8C55-28D03989ECE3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2075-E9C5-4513-AF9C-A5020BDF7411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447E-FAA6-4A39-8A78-F17A73655A3A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CB4E-EAF0-4A9F-96C5-8DC59A163725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81" y="587829"/>
            <a:ext cx="9657032" cy="131717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81" y="2090057"/>
            <a:ext cx="9657031" cy="382116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DB85-F355-43AE-A4B1-FDCDEABA4CF5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47581" y="6130436"/>
            <a:ext cx="8361631" cy="370497"/>
          </a:xfrm>
        </p:spPr>
        <p:txBody>
          <a:bodyPr/>
          <a:lstStyle>
            <a:lvl1pPr algn="ctr">
              <a:defRPr sz="1050" b="1"/>
            </a:lvl1pPr>
          </a:lstStyle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903D-7B3B-4888-97EF-F499C0450435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C20E-ECF2-498E-A186-06CA08C6F88A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4AC-9172-4CC3-87FE-36A76A71FAB1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2506-4699-4663-9594-6F25317F6064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A492-13E1-40BF-BE0D-27EB5498DFC1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7DE2-1FF6-4049-B303-2FD5B51FC0C7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873B-9643-4C5E-B8A9-AE5478A280AB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3367" y="527139"/>
            <a:ext cx="956124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3367" y="1933303"/>
            <a:ext cx="9561245" cy="408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C5658-17BF-4491-AF1E-1E840E1E6623}" type="datetime1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368" y="6135808"/>
            <a:ext cx="8265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DIA-BSWG F2F, Chicago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global.org/en/resources/tools-and-downloads#Bayesian-Case-Studi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bray_ross@lilly.com" TargetMode="External"/><Relationship Id="rId13" Type="http://schemas.openxmlformats.org/officeDocument/2006/relationships/hyperlink" Target="mailto:john.zhong@biogen.com" TargetMode="External"/><Relationship Id="rId18" Type="http://schemas.openxmlformats.org/officeDocument/2006/relationships/hyperlink" Target="mailto:cdicasoli@halozyme.com" TargetMode="External"/><Relationship Id="rId3" Type="http://schemas.openxmlformats.org/officeDocument/2006/relationships/hyperlink" Target="mailto:melvin.munsaka@abbvie.com" TargetMode="External"/><Relationship Id="rId21" Type="http://schemas.openxmlformats.org/officeDocument/2006/relationships/hyperlink" Target="mailto:larry_gould@merck.com" TargetMode="External"/><Relationship Id="rId7" Type="http://schemas.openxmlformats.org/officeDocument/2006/relationships/hyperlink" Target="mailto:Jennifer.Clark@fda.hhs.gov" TargetMode="External"/><Relationship Id="rId12" Type="http://schemas.openxmlformats.org/officeDocument/2006/relationships/hyperlink" Target="mailto:thomann_mitch@lilly.com" TargetMode="External"/><Relationship Id="rId17" Type="http://schemas.openxmlformats.org/officeDocument/2006/relationships/hyperlink" Target="mailto:jiajun.liu@biogen.co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guanghan_frank_liu@merck.com" TargetMode="External"/><Relationship Id="rId20" Type="http://schemas.openxmlformats.org/officeDocument/2006/relationships/hyperlink" Target="mailto:gamalo_margaret@lilly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atanegara_fanni@lilly.com" TargetMode="External"/><Relationship Id="rId11" Type="http://schemas.openxmlformats.org/officeDocument/2006/relationships/hyperlink" Target="mailto:lalonde_amy@lilly.com" TargetMode="External"/><Relationship Id="rId5" Type="http://schemas.openxmlformats.org/officeDocument/2006/relationships/hyperlink" Target="mailto:hxia@amgen.com" TargetMode="External"/><Relationship Id="rId15" Type="http://schemas.openxmlformats.org/officeDocument/2006/relationships/hyperlink" Target="mailto:mani.lakshminarayanan@cheors.com" TargetMode="External"/><Relationship Id="rId23" Type="http://schemas.openxmlformats.org/officeDocument/2006/relationships/hyperlink" Target="mailto:robert_campbell@brown.edu" TargetMode="External"/><Relationship Id="rId10" Type="http://schemas.openxmlformats.org/officeDocument/2006/relationships/hyperlink" Target="mailto:heilmann_cory_r@lilly.com" TargetMode="External"/><Relationship Id="rId19" Type="http://schemas.openxmlformats.org/officeDocument/2006/relationships/hyperlink" Target="mailto:BYao@pumabiotechnology.com" TargetMode="External"/><Relationship Id="rId4" Type="http://schemas.openxmlformats.org/officeDocument/2006/relationships/hyperlink" Target="mailto:price_k@lilly.com" TargetMode="External"/><Relationship Id="rId9" Type="http://schemas.openxmlformats.org/officeDocument/2006/relationships/hyperlink" Target="mailto:wenkert@i1.net" TargetMode="External"/><Relationship Id="rId14" Type="http://schemas.openxmlformats.org/officeDocument/2006/relationships/hyperlink" Target="mailto:satrajit.roychoudhury@novartis.com" TargetMode="External"/><Relationship Id="rId22" Type="http://schemas.openxmlformats.org/officeDocument/2006/relationships/hyperlink" Target="mailto:zantonijevic@mteksciences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RL89J2B" TargetMode="External"/><Relationship Id="rId2" Type="http://schemas.openxmlformats.org/officeDocument/2006/relationships/hyperlink" Target="http://www.diaglobal.org/en/resources/tools-and-downloads#Bayesian-Case-Studi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journals.sagepub.com/doi/abs/10.1177/216847901769819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DIA </a:t>
            </a:r>
            <a:r>
              <a:rPr lang="en-US" dirty="0" smtClean="0"/>
              <a:t>Bayesian Scientific Working Group 2018 Annual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Washington, DC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74654"/>
            <a:ext cx="2352675" cy="8001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1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81" y="1445623"/>
            <a:ext cx="9657031" cy="4746171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Continue progress and seek opportunities with each </a:t>
            </a:r>
            <a:r>
              <a:rPr lang="en-US" sz="2200" dirty="0" err="1">
                <a:solidFill>
                  <a:schemeClr val="tx1"/>
                </a:solidFill>
              </a:rPr>
              <a:t>subteam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Need </a:t>
            </a:r>
            <a:r>
              <a:rPr lang="en-US" sz="2200" dirty="0">
                <a:solidFill>
                  <a:schemeClr val="tx1"/>
                </a:solidFill>
              </a:rPr>
              <a:t>s</a:t>
            </a:r>
            <a:r>
              <a:rPr lang="en-US" sz="2200" dirty="0"/>
              <a:t>teward(s) for </a:t>
            </a:r>
            <a:r>
              <a:rPr lang="en-US" sz="2200" dirty="0">
                <a:solidFill>
                  <a:schemeClr val="tx1"/>
                </a:solidFill>
                <a:hlinkClick r:id="rId2"/>
              </a:rPr>
              <a:t>case examples </a:t>
            </a:r>
            <a:r>
              <a:rPr lang="en-US" sz="2200" dirty="0" smtClean="0"/>
              <a:t>repository </a:t>
            </a:r>
            <a:r>
              <a:rPr lang="en-US" sz="2200" dirty="0"/>
              <a:t>and liaise between DIA and contributors. New case examples are welcome</a:t>
            </a:r>
            <a:r>
              <a:rPr lang="en-US" sz="2200" dirty="0" smtClean="0"/>
              <a:t>!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Need organizer(s) to set topics and reach out to speakers for the monthly Bayesian </a:t>
            </a:r>
            <a:r>
              <a:rPr lang="en-US" sz="2200" dirty="0">
                <a:solidFill>
                  <a:schemeClr val="tx1"/>
                </a:solidFill>
              </a:rPr>
              <a:t>KOL lecture series 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0"/>
            <a:r>
              <a:rPr lang="en-US" sz="2200" dirty="0" smtClean="0"/>
              <a:t>Continue </a:t>
            </a:r>
            <a:r>
              <a:rPr lang="en-US" sz="2200" dirty="0"/>
              <a:t>collaboration with DIA ADSWG </a:t>
            </a:r>
          </a:p>
          <a:p>
            <a:pPr lvl="1"/>
            <a:r>
              <a:rPr lang="en-US" sz="2200" dirty="0"/>
              <a:t>Joint conference </a:t>
            </a:r>
            <a:r>
              <a:rPr lang="en-US" sz="2200" dirty="0" smtClean="0"/>
              <a:t>in 2019</a:t>
            </a:r>
          </a:p>
          <a:p>
            <a:pPr lvl="1"/>
            <a:r>
              <a:rPr lang="en-US" sz="2200" dirty="0" err="1" smtClean="0"/>
              <a:t>Subteams</a:t>
            </a:r>
            <a:r>
              <a:rPr lang="en-US" sz="2200" dirty="0" smtClean="0"/>
              <a:t> </a:t>
            </a:r>
            <a:r>
              <a:rPr lang="en-US" sz="2200" dirty="0"/>
              <a:t>with joint membership: Medical outreach, expedited approvals, best practices document, survey for the use of adaptive design in medical device, </a:t>
            </a:r>
            <a:r>
              <a:rPr lang="en-US" sz="2200" dirty="0" smtClean="0"/>
              <a:t>pediatric, website</a:t>
            </a:r>
            <a:endParaRPr lang="en-US" sz="2200" dirty="0"/>
          </a:p>
          <a:p>
            <a:r>
              <a:rPr lang="en-US" sz="2200" dirty="0"/>
              <a:t>Organize and contribute to conference/workshop sessions, short courses, manuscripts, </a:t>
            </a:r>
            <a:r>
              <a:rPr lang="en-US" sz="2200" dirty="0" err="1"/>
              <a:t>etc</a:t>
            </a:r>
            <a:r>
              <a:rPr lang="en-US" sz="2200" dirty="0"/>
              <a:t> to facilitate effort in public </a:t>
            </a:r>
            <a:r>
              <a:rPr lang="en-US" sz="2200" dirty="0" smtClean="0"/>
              <a:t>learning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2536"/>
              </p:ext>
            </p:extLst>
          </p:nvPr>
        </p:nvGraphicFramePr>
        <p:xfrm>
          <a:off x="4058193" y="374468"/>
          <a:ext cx="4824549" cy="6434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2896">
                  <a:extLst>
                    <a:ext uri="{9D8B030D-6E8A-4147-A177-3AD203B41FA5}">
                      <a16:colId xmlns:a16="http://schemas.microsoft.com/office/drawing/2014/main" val="2167937471"/>
                    </a:ext>
                  </a:extLst>
                </a:gridCol>
                <a:gridCol w="3041653">
                  <a:extLst>
                    <a:ext uri="{9D8B030D-6E8A-4147-A177-3AD203B41FA5}">
                      <a16:colId xmlns:a16="http://schemas.microsoft.com/office/drawing/2014/main" val="3085964141"/>
                    </a:ext>
                  </a:extLst>
                </a:gridCol>
              </a:tblGrid>
              <a:tr h="21513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Agenda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334329"/>
                  </a:ext>
                </a:extLst>
              </a:tr>
              <a:tr h="6454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5.30 - 5.45pm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Introduction and overview of BSWG </a:t>
                      </a:r>
                      <a:r>
                        <a:rPr lang="en-US" sz="1200" dirty="0" smtClean="0">
                          <a:effectLst/>
                        </a:rPr>
                        <a:t>Presenter</a:t>
                      </a:r>
                      <a:r>
                        <a:rPr lang="en-US" sz="1200" dirty="0">
                          <a:effectLst/>
                        </a:rPr>
                        <a:t>: Dr. Fanni </a:t>
                      </a:r>
                      <a:r>
                        <a:rPr lang="en-US" sz="1200" dirty="0" smtClean="0">
                          <a:effectLst/>
                        </a:rPr>
                        <a:t>Natanegara</a:t>
                      </a:r>
                    </a:p>
                  </a:txBody>
                  <a:tcPr marL="41640" marR="41640" marT="0" marB="0"/>
                </a:tc>
                <a:extLst>
                  <a:ext uri="{0D108BD9-81ED-4DB2-BD59-A6C34878D82A}">
                    <a16:rowId xmlns:a16="http://schemas.microsoft.com/office/drawing/2014/main" val="1141461691"/>
                  </a:ext>
                </a:extLst>
              </a:tr>
              <a:tr h="43026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5.45 - 6.00pm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ADSWG collaboration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Presenter: Dr. Bob Beckman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extLst>
                  <a:ext uri="{0D108BD9-81ED-4DB2-BD59-A6C34878D82A}">
                    <a16:rowId xmlns:a16="http://schemas.microsoft.com/office/drawing/2014/main" val="1514238646"/>
                  </a:ext>
                </a:extLst>
              </a:tr>
              <a:tr h="86053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6.00 – 6.30pm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Technical discussion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Lead: Dr. Cristiana Mayer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Topic: Best practices on innovative trial design simulations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extLst>
                  <a:ext uri="{0D108BD9-81ED-4DB2-BD59-A6C34878D82A}">
                    <a16:rowId xmlns:a16="http://schemas.microsoft.com/office/drawing/2014/main" val="2638056072"/>
                  </a:ext>
                </a:extLst>
              </a:tr>
              <a:tr h="86053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6.30 – 7.00pm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Technical discussion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Lead: Dr. Satrajit Roychoudhury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Topic: Historical data in  confirmatory setting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extLst>
                  <a:ext uri="{0D108BD9-81ED-4DB2-BD59-A6C34878D82A}">
                    <a16:rowId xmlns:a16="http://schemas.microsoft.com/office/drawing/2014/main" val="591242833"/>
                  </a:ext>
                </a:extLst>
              </a:tr>
              <a:tr h="21513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7.00 – 7.30 pm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Floor Discussion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extLst>
                  <a:ext uri="{0D108BD9-81ED-4DB2-BD59-A6C34878D82A}">
                    <a16:rowId xmlns:a16="http://schemas.microsoft.com/office/drawing/2014/main" val="4033481077"/>
                  </a:ext>
                </a:extLst>
              </a:tr>
              <a:tr h="64540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Dinner to follow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tc>
                  <a:txBody>
                    <a:bodyPr/>
                    <a:lstStyle/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District Kitchen </a:t>
                      </a:r>
                    </a:p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2606 Connecticut Ave NW, Washington, DC 20008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extLst>
                  <a:ext uri="{0D108BD9-81ED-4DB2-BD59-A6C34878D82A}">
                    <a16:rowId xmlns:a16="http://schemas.microsoft.com/office/drawing/2014/main" val="3313148968"/>
                  </a:ext>
                </a:extLst>
              </a:tr>
              <a:tr h="17210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Planning Committee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Freda </a:t>
                      </a:r>
                      <a:r>
                        <a:rPr lang="en-US" sz="1200" dirty="0" err="1">
                          <a:effectLst/>
                        </a:rPr>
                        <a:t>Cooner</a:t>
                      </a:r>
                      <a:r>
                        <a:rPr lang="en-US" sz="1200" dirty="0">
                          <a:effectLst/>
                        </a:rPr>
                        <a:t> (Sanofi)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err="1">
                          <a:effectLst/>
                        </a:rPr>
                        <a:t>Mathangi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Gopalakrishnan</a:t>
                      </a:r>
                      <a:r>
                        <a:rPr lang="en-US" sz="1200" dirty="0">
                          <a:effectLst/>
                        </a:rPr>
                        <a:t> (University of Maryland)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err="1">
                          <a:effectLst/>
                        </a:rPr>
                        <a:t>Samiran</a:t>
                      </a:r>
                      <a:r>
                        <a:rPr lang="en-US" sz="1200" dirty="0">
                          <a:effectLst/>
                        </a:rPr>
                        <a:t> Ghosh (Wayne University)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Amy </a:t>
                      </a:r>
                      <a:r>
                        <a:rPr lang="en-US" sz="1200" dirty="0" err="1">
                          <a:effectLst/>
                        </a:rPr>
                        <a:t>Lalonde</a:t>
                      </a:r>
                      <a:r>
                        <a:rPr lang="en-US" sz="1200" dirty="0">
                          <a:effectLst/>
                        </a:rPr>
                        <a:t> (Eli Lilly)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Fanni Natanegara (Eli Lilly)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Karen Price (Eli Lilly)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Amy Xia (Amgen)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extLst>
                  <a:ext uri="{0D108BD9-81ED-4DB2-BD59-A6C34878D82A}">
                    <a16:rowId xmlns:a16="http://schemas.microsoft.com/office/drawing/2014/main" val="974179150"/>
                  </a:ext>
                </a:extLst>
              </a:tr>
              <a:tr h="21513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Sponsors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tc>
                  <a:txBody>
                    <a:bodyPr/>
                    <a:lstStyle/>
                    <a:p>
                      <a:pPr marL="2286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0" marR="41640" marT="0" marB="0"/>
                </a:tc>
                <a:extLst>
                  <a:ext uri="{0D108BD9-81ED-4DB2-BD59-A6C34878D82A}">
                    <a16:rowId xmlns:a16="http://schemas.microsoft.com/office/drawing/2014/main" val="2745440563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336348" y="6074953"/>
            <a:ext cx="2047875" cy="657225"/>
            <a:chOff x="0" y="0"/>
            <a:chExt cx="2047875" cy="65722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76200"/>
              <a:ext cx="866775" cy="50482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75" y="0"/>
              <a:ext cx="110490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167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of representatives from Regulatory, Academia, and Industry, engaging in scientific discussion/collaboration </a:t>
            </a:r>
            <a:endParaRPr lang="en-US" b="1" dirty="0" smtClean="0"/>
          </a:p>
          <a:p>
            <a:r>
              <a:rPr lang="en-US" b="1" dirty="0" smtClean="0"/>
              <a:t>Vision</a:t>
            </a:r>
            <a:endParaRPr lang="en-US" b="1" dirty="0"/>
          </a:p>
          <a:p>
            <a:pPr>
              <a:buNone/>
            </a:pPr>
            <a:r>
              <a:rPr lang="en-US" dirty="0"/>
              <a:t>	Ensure that </a:t>
            </a:r>
            <a:r>
              <a:rPr lang="en-GB" dirty="0"/>
              <a:t>Bayesian methods are </a:t>
            </a:r>
            <a:r>
              <a:rPr lang="en-GB" b="1" dirty="0"/>
              <a:t>well-understood, accepted, and broadly utilized </a:t>
            </a:r>
            <a:r>
              <a:rPr lang="en-GB" dirty="0"/>
              <a:t>for design, analysis, and interpretation to </a:t>
            </a:r>
            <a:r>
              <a:rPr lang="en-GB" b="1" dirty="0"/>
              <a:t>improve patient outcomes </a:t>
            </a:r>
            <a:r>
              <a:rPr lang="en-GB" dirty="0"/>
              <a:t>throughout the medical product development process and to improve decision making.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87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Fanni </a:t>
            </a:r>
            <a:r>
              <a:rPr lang="en-US" dirty="0" smtClean="0"/>
              <a:t>Natanegara (Eli Lilly)</a:t>
            </a:r>
            <a:endParaRPr lang="en-US" dirty="0"/>
          </a:p>
          <a:p>
            <a:r>
              <a:rPr lang="en-US" dirty="0"/>
              <a:t>Vice-Chair: Amy </a:t>
            </a:r>
            <a:r>
              <a:rPr lang="en-US" dirty="0" smtClean="0"/>
              <a:t>Xia (Amgen)</a:t>
            </a:r>
            <a:endParaRPr lang="en-US" dirty="0"/>
          </a:p>
          <a:p>
            <a:r>
              <a:rPr lang="en-US" dirty="0"/>
              <a:t>Past Chair: Karen </a:t>
            </a:r>
            <a:r>
              <a:rPr lang="en-US" dirty="0" smtClean="0"/>
              <a:t>Price (Eli Lilly)</a:t>
            </a:r>
            <a:endParaRPr lang="en-US" dirty="0"/>
          </a:p>
          <a:p>
            <a:r>
              <a:rPr lang="en-US" dirty="0"/>
              <a:t>Secretaries: Qi </a:t>
            </a:r>
            <a:r>
              <a:rPr lang="en-US" dirty="0" smtClean="0"/>
              <a:t>Tang (Sanofi), </a:t>
            </a:r>
            <a:r>
              <a:rPr lang="en-US" dirty="0" err="1"/>
              <a:t>Pritibha</a:t>
            </a:r>
            <a:r>
              <a:rPr lang="en-US" dirty="0"/>
              <a:t> </a:t>
            </a:r>
            <a:r>
              <a:rPr lang="en-US" dirty="0" smtClean="0"/>
              <a:t>Singh (Novartis)</a:t>
            </a:r>
            <a:endParaRPr lang="en-US" dirty="0"/>
          </a:p>
          <a:p>
            <a:r>
              <a:rPr lang="en-US" dirty="0"/>
              <a:t>Publication Chairs: Freda </a:t>
            </a:r>
            <a:r>
              <a:rPr lang="en-US" dirty="0" err="1" smtClean="0"/>
              <a:t>Cooner</a:t>
            </a:r>
            <a:r>
              <a:rPr lang="en-US" dirty="0" smtClean="0"/>
              <a:t> (Sanofi), </a:t>
            </a:r>
            <a:r>
              <a:rPr lang="en-US" dirty="0" err="1"/>
              <a:t>Samiran</a:t>
            </a:r>
            <a:r>
              <a:rPr lang="en-US" dirty="0"/>
              <a:t> </a:t>
            </a:r>
            <a:r>
              <a:rPr lang="en-US" dirty="0" smtClean="0"/>
              <a:t>Ghosh (Wayne State </a:t>
            </a:r>
            <a:r>
              <a:rPr lang="en-US" dirty="0" err="1" smtClean="0"/>
              <a:t>Univ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Webmaster: Frank </a:t>
            </a:r>
            <a:r>
              <a:rPr lang="en-US" dirty="0" smtClean="0"/>
              <a:t>Liu (Merck)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hairs </a:t>
            </a:r>
            <a:r>
              <a:rPr lang="en-US" dirty="0"/>
              <a:t>of each </a:t>
            </a:r>
            <a:r>
              <a:rPr lang="en-US" dirty="0" err="1"/>
              <a:t>Subteam</a:t>
            </a:r>
            <a:r>
              <a:rPr lang="en-US" dirty="0"/>
              <a:t> (next page)</a:t>
            </a:r>
          </a:p>
          <a:p>
            <a:endParaRPr lang="en-US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EF082D0A-86EF-44AB-A9E0-A850DED1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0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r>
              <a:rPr lang="en-US" dirty="0" err="1"/>
              <a:t>Subteams</a:t>
            </a:r>
            <a:r>
              <a:rPr lang="en-US" dirty="0"/>
              <a:t> and Chairs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199" y="982133"/>
            <a:ext cx="9956801" cy="5875867"/>
          </a:xfrm>
        </p:spPr>
        <p:txBody>
          <a:bodyPr>
            <a:normAutofit fontScale="32500" lnSpcReduction="20000"/>
          </a:bodyPr>
          <a:lstStyle/>
          <a:p>
            <a:r>
              <a:rPr lang="en-US" sz="4300" dirty="0"/>
              <a:t>Safety:  Melvin Munsaka (</a:t>
            </a:r>
            <a:r>
              <a:rPr lang="en-US" sz="4300" dirty="0">
                <a:hlinkClick r:id="rId3"/>
              </a:rPr>
              <a:t>melvin.munsaka@abbvie.com</a:t>
            </a:r>
            <a:r>
              <a:rPr lang="en-US" sz="4300" dirty="0"/>
              <a:t>), Karen Price (</a:t>
            </a:r>
            <a:r>
              <a:rPr lang="en-US" sz="4300" dirty="0">
                <a:hlinkClick r:id="rId4"/>
              </a:rPr>
              <a:t>price_k@lilly.com</a:t>
            </a:r>
            <a:r>
              <a:rPr lang="en-US" sz="4300" dirty="0"/>
              <a:t>), Amy Xia (</a:t>
            </a:r>
            <a:r>
              <a:rPr lang="en-US" sz="4300" dirty="0">
                <a:hlinkClick r:id="rId5"/>
              </a:rPr>
              <a:t>hxia@amgen.com</a:t>
            </a:r>
            <a:r>
              <a:rPr lang="en-US" sz="4300" dirty="0"/>
              <a:t>)</a:t>
            </a:r>
          </a:p>
          <a:p>
            <a:r>
              <a:rPr lang="en-US" sz="4300" dirty="0"/>
              <a:t>Education: Fanni Natanegara (</a:t>
            </a:r>
            <a:r>
              <a:rPr lang="en-US" sz="4300" u="sng" dirty="0">
                <a:hlinkClick r:id="rId6"/>
              </a:rPr>
              <a:t>natanegara_fanni@lilly.com</a:t>
            </a:r>
            <a:r>
              <a:rPr lang="en-US" sz="4300" dirty="0"/>
              <a:t>)</a:t>
            </a:r>
          </a:p>
          <a:p>
            <a:r>
              <a:rPr lang="en-US" sz="4300" dirty="0"/>
              <a:t>Medical outreach</a:t>
            </a:r>
            <a:r>
              <a:rPr lang="en-US" sz="6200" dirty="0">
                <a:solidFill>
                  <a:srgbClr val="FF0000"/>
                </a:solidFill>
              </a:rPr>
              <a:t>*</a:t>
            </a:r>
            <a:r>
              <a:rPr lang="en-US" sz="4300" dirty="0"/>
              <a:t>: Jennifer Clark (</a:t>
            </a:r>
            <a:r>
              <a:rPr lang="en-US" sz="4300" u="sng" dirty="0">
                <a:hlinkClick r:id="rId7"/>
              </a:rPr>
              <a:t>Jennifer.Clark@fda.hhs.gov</a:t>
            </a:r>
            <a:r>
              <a:rPr lang="en-US" sz="4300" dirty="0"/>
              <a:t>) , Ross Bray (</a:t>
            </a:r>
            <a:r>
              <a:rPr lang="en-US" sz="4300" dirty="0">
                <a:hlinkClick r:id="rId8"/>
              </a:rPr>
              <a:t>bray_ross@lilly.com</a:t>
            </a:r>
            <a:r>
              <a:rPr lang="en-US" sz="4300" dirty="0"/>
              <a:t>), Deborah </a:t>
            </a:r>
            <a:r>
              <a:rPr lang="en-US" sz="4300" dirty="0" err="1"/>
              <a:t>Wenkert</a:t>
            </a:r>
            <a:r>
              <a:rPr lang="en-US" sz="4300" dirty="0"/>
              <a:t> (</a:t>
            </a:r>
            <a:r>
              <a:rPr lang="en-US" sz="4300" dirty="0">
                <a:hlinkClick r:id="rId9"/>
              </a:rPr>
              <a:t>wenkert@i1.net</a:t>
            </a:r>
            <a:r>
              <a:rPr lang="en-US" sz="4300" dirty="0"/>
              <a:t>)</a:t>
            </a:r>
          </a:p>
          <a:p>
            <a:r>
              <a:rPr lang="en-US" sz="4300" dirty="0"/>
              <a:t>Best practice</a:t>
            </a:r>
            <a:r>
              <a:rPr lang="en-US" sz="6200" dirty="0">
                <a:solidFill>
                  <a:srgbClr val="FF0000"/>
                </a:solidFill>
              </a:rPr>
              <a:t>*</a:t>
            </a:r>
            <a:r>
              <a:rPr lang="en-US" sz="4300" dirty="0"/>
              <a:t>: Cory Heilmann (</a:t>
            </a:r>
            <a:r>
              <a:rPr lang="en-US" sz="4300" dirty="0">
                <a:hlinkClick r:id="rId10"/>
              </a:rPr>
              <a:t>heilmann_cory_r@lilly.com</a:t>
            </a:r>
            <a:r>
              <a:rPr lang="en-US" sz="4300" dirty="0"/>
              <a:t>)</a:t>
            </a:r>
          </a:p>
          <a:p>
            <a:r>
              <a:rPr lang="en-US" sz="4300" dirty="0"/>
              <a:t>Survey on use of AD in medical device</a:t>
            </a:r>
            <a:r>
              <a:rPr lang="en-US" sz="6200" dirty="0">
                <a:solidFill>
                  <a:srgbClr val="FF0000"/>
                </a:solidFill>
              </a:rPr>
              <a:t>*</a:t>
            </a:r>
            <a:r>
              <a:rPr lang="en-US" sz="4300" dirty="0"/>
              <a:t>: Amy LaLonde (</a:t>
            </a:r>
            <a:r>
              <a:rPr lang="en-US" sz="4300" dirty="0">
                <a:hlinkClick r:id="rId11"/>
              </a:rPr>
              <a:t>lalonde_amy@lilly.com</a:t>
            </a:r>
            <a:r>
              <a:rPr lang="en-US" sz="4300" dirty="0"/>
              <a:t>) and Mitch Thomann (</a:t>
            </a:r>
            <a:r>
              <a:rPr lang="en-US" sz="4300" dirty="0">
                <a:hlinkClick r:id="rId12"/>
              </a:rPr>
              <a:t>thomann_mitch@lilly.com</a:t>
            </a:r>
            <a:r>
              <a:rPr lang="en-US" sz="4300" dirty="0"/>
              <a:t>)</a:t>
            </a:r>
          </a:p>
          <a:p>
            <a:r>
              <a:rPr lang="en-US" sz="4300" dirty="0"/>
              <a:t>Historical data/prior specification: John </a:t>
            </a:r>
            <a:r>
              <a:rPr lang="en-US" sz="4300" dirty="0" err="1"/>
              <a:t>Zhong</a:t>
            </a:r>
            <a:r>
              <a:rPr lang="en-US" sz="4300" dirty="0"/>
              <a:t> </a:t>
            </a:r>
            <a:r>
              <a:rPr lang="en-US" sz="4300" u="sng" dirty="0">
                <a:hlinkClick r:id="rId13"/>
              </a:rPr>
              <a:t>john.zhong@biogen.com</a:t>
            </a:r>
            <a:r>
              <a:rPr lang="en-US" sz="4300" u="sng" dirty="0"/>
              <a:t>)</a:t>
            </a:r>
            <a:r>
              <a:rPr lang="en-US" sz="4300" dirty="0"/>
              <a:t> and Satrajit Roychoudhury (</a:t>
            </a:r>
            <a:r>
              <a:rPr lang="en-US" sz="4300" dirty="0">
                <a:hlinkClick r:id="rId14"/>
              </a:rPr>
              <a:t>satrajit.roychoudhury@pfizer.com</a:t>
            </a:r>
            <a:r>
              <a:rPr lang="en-US" sz="4300" dirty="0"/>
              <a:t>) </a:t>
            </a:r>
          </a:p>
          <a:p>
            <a:r>
              <a:rPr lang="en-US" sz="4300" dirty="0"/>
              <a:t>Non-inferiority: Mani Lakshminarayanan </a:t>
            </a:r>
            <a:r>
              <a:rPr lang="en-US" sz="4300" dirty="0" smtClean="0"/>
              <a:t>(</a:t>
            </a:r>
            <a:r>
              <a:rPr lang="en-US" sz="4300" u="sng" dirty="0" smtClean="0">
                <a:hlinkClick r:id="rId15"/>
              </a:rPr>
              <a:t>mani.lakshminarayanan@cheors.com</a:t>
            </a:r>
            <a:r>
              <a:rPr lang="en-US" sz="4300" dirty="0" smtClean="0"/>
              <a:t>)</a:t>
            </a:r>
            <a:endParaRPr lang="en-US" sz="4300" dirty="0"/>
          </a:p>
          <a:p>
            <a:r>
              <a:rPr lang="en-US" sz="4300" dirty="0"/>
              <a:t>Standards reporting/tools: Mani Lakshminarayanan; Melvin Munsaka</a:t>
            </a:r>
          </a:p>
          <a:p>
            <a:r>
              <a:rPr lang="en-US" sz="4300" dirty="0"/>
              <a:t>Missing Data: </a:t>
            </a:r>
            <a:r>
              <a:rPr lang="en-US" sz="4300" dirty="0" smtClean="0"/>
              <a:t>Frank Liu (</a:t>
            </a:r>
            <a:r>
              <a:rPr lang="en-US" sz="4300" dirty="0" smtClean="0">
                <a:hlinkClick r:id="rId16"/>
              </a:rPr>
              <a:t>guanghan_frank_liu@merck.com</a:t>
            </a:r>
            <a:r>
              <a:rPr lang="en-US" sz="4300" dirty="0" smtClean="0"/>
              <a:t>), Jiajun </a:t>
            </a:r>
            <a:r>
              <a:rPr lang="en-US" sz="4300" dirty="0"/>
              <a:t>Liu (</a:t>
            </a:r>
            <a:r>
              <a:rPr lang="en-US" sz="4300" dirty="0" smtClean="0">
                <a:hlinkClick r:id="rId17"/>
              </a:rPr>
              <a:t>jiajun.liu@biogen.com</a:t>
            </a:r>
            <a:r>
              <a:rPr lang="en-US" sz="4300" dirty="0" smtClean="0"/>
              <a:t>)</a:t>
            </a:r>
            <a:endParaRPr lang="en-US" sz="4300" dirty="0"/>
          </a:p>
          <a:p>
            <a:r>
              <a:rPr lang="en-US" sz="4300" dirty="0"/>
              <a:t>Benefit/Risk: Carl </a:t>
            </a:r>
            <a:r>
              <a:rPr lang="en-US" sz="4300" dirty="0" err="1"/>
              <a:t>DiCasoli</a:t>
            </a:r>
            <a:r>
              <a:rPr lang="en-US" sz="4300" dirty="0"/>
              <a:t> (</a:t>
            </a:r>
            <a:r>
              <a:rPr lang="en-US" sz="4300" u="sng" dirty="0">
                <a:hlinkClick r:id="rId18"/>
              </a:rPr>
              <a:t>cdicasoli@halozyme.com</a:t>
            </a:r>
            <a:r>
              <a:rPr lang="en-US" sz="4300" dirty="0"/>
              <a:t>)</a:t>
            </a:r>
          </a:p>
          <a:p>
            <a:r>
              <a:rPr lang="en-US" sz="4300" dirty="0"/>
              <a:t>Program-wide decision making: Bin Yao (</a:t>
            </a:r>
            <a:r>
              <a:rPr lang="en-US" sz="4300" dirty="0">
                <a:hlinkClick r:id="rId19"/>
              </a:rPr>
              <a:t>BYao@pumabiotechnology.com</a:t>
            </a:r>
            <a:r>
              <a:rPr lang="en-US" sz="4300" dirty="0"/>
              <a:t>) and Karen Price</a:t>
            </a:r>
          </a:p>
          <a:p>
            <a:r>
              <a:rPr lang="en-US" sz="4300" dirty="0">
                <a:cs typeface="Calibri" panose="020F0502020204030204" pitchFamily="34" charset="0"/>
              </a:rPr>
              <a:t>Joint with Pediatric community and </a:t>
            </a:r>
            <a:r>
              <a:rPr lang="en-US" sz="4300" dirty="0" smtClean="0">
                <a:cs typeface="Calibri" panose="020F0502020204030204" pitchFamily="34" charset="0"/>
              </a:rPr>
              <a:t>ADSWG</a:t>
            </a:r>
            <a:r>
              <a:rPr lang="en-US" sz="6200" dirty="0">
                <a:solidFill>
                  <a:srgbClr val="FF0000"/>
                </a:solidFill>
              </a:rPr>
              <a:t>*</a:t>
            </a:r>
            <a:r>
              <a:rPr lang="en-US" sz="4300" dirty="0" smtClean="0">
                <a:cs typeface="Calibri" panose="020F0502020204030204" pitchFamily="34" charset="0"/>
              </a:rPr>
              <a:t>:  </a:t>
            </a:r>
            <a:r>
              <a:rPr lang="en-US" sz="4300" dirty="0">
                <a:cs typeface="Calibri" panose="020F0502020204030204" pitchFamily="34" charset="0"/>
              </a:rPr>
              <a:t>Meg Gamalo (</a:t>
            </a:r>
            <a:r>
              <a:rPr lang="en-US" sz="4300" dirty="0">
                <a:cs typeface="Calibri" panose="020F0502020204030204" pitchFamily="34" charset="0"/>
                <a:hlinkClick r:id="rId20"/>
              </a:rPr>
              <a:t>gamalo_margaret@lilly.com</a:t>
            </a:r>
            <a:r>
              <a:rPr lang="en-US" sz="4300" dirty="0">
                <a:cs typeface="Calibri" panose="020F0502020204030204" pitchFamily="34" charset="0"/>
              </a:rPr>
              <a:t>)</a:t>
            </a:r>
          </a:p>
          <a:p>
            <a:r>
              <a:rPr lang="en-US" sz="4300" dirty="0">
                <a:cs typeface="Calibri" panose="020F0502020204030204" pitchFamily="34" charset="0"/>
              </a:rPr>
              <a:t>MAPP (Medicine Adaptive Pathways to Patients)</a:t>
            </a:r>
            <a:r>
              <a:rPr lang="en-US" sz="6200" dirty="0">
                <a:solidFill>
                  <a:srgbClr val="FF0000"/>
                </a:solidFill>
              </a:rPr>
              <a:t>*</a:t>
            </a:r>
            <a:r>
              <a:rPr lang="en-US" sz="4300" dirty="0">
                <a:cs typeface="Calibri" panose="020F0502020204030204" pitchFamily="34" charset="0"/>
              </a:rPr>
              <a:t>: Larry Gould </a:t>
            </a:r>
            <a:r>
              <a:rPr lang="en-US" sz="4300" dirty="0"/>
              <a:t>(</a:t>
            </a:r>
            <a:r>
              <a:rPr lang="en-US" sz="4300" u="sng" dirty="0">
                <a:hlinkClick r:id="rId21"/>
              </a:rPr>
              <a:t>larry_gould@merck.com</a:t>
            </a:r>
            <a:r>
              <a:rPr lang="en-US" sz="4300" dirty="0"/>
              <a:t>), </a:t>
            </a:r>
            <a:r>
              <a:rPr lang="en-US" sz="4300" dirty="0">
                <a:cs typeface="Calibri" panose="020F0502020204030204" pitchFamily="34" charset="0"/>
              </a:rPr>
              <a:t>Zoran </a:t>
            </a:r>
            <a:r>
              <a:rPr lang="en-US" sz="4300" dirty="0" err="1">
                <a:cs typeface="Calibri" panose="020F0502020204030204" pitchFamily="34" charset="0"/>
              </a:rPr>
              <a:t>Antonevic</a:t>
            </a:r>
            <a:r>
              <a:rPr lang="en-US" sz="4300" dirty="0">
                <a:cs typeface="Calibri" panose="020F0502020204030204" pitchFamily="34" charset="0"/>
              </a:rPr>
              <a:t> (</a:t>
            </a:r>
            <a:r>
              <a:rPr lang="en-US" sz="4300" dirty="0">
                <a:cs typeface="Calibri" panose="020F0502020204030204" pitchFamily="34" charset="0"/>
                <a:hlinkClick r:id="rId22"/>
              </a:rPr>
              <a:t>zantonijevic@mteksciences.com</a:t>
            </a:r>
            <a:r>
              <a:rPr lang="en-US" sz="4300" dirty="0">
                <a:cs typeface="Calibri" panose="020F0502020204030204" pitchFamily="34" charset="0"/>
              </a:rPr>
              <a:t>), Bob Campbell (</a:t>
            </a:r>
            <a:r>
              <a:rPr lang="en-US" sz="4300" dirty="0">
                <a:cs typeface="Calibri" panose="020F0502020204030204" pitchFamily="34" charset="0"/>
                <a:hlinkClick r:id="rId23"/>
              </a:rPr>
              <a:t>robert_campbell@brown.edu</a:t>
            </a:r>
            <a:r>
              <a:rPr lang="en-US" sz="4300" dirty="0">
                <a:cs typeface="Calibri" panose="020F0502020204030204" pitchFamily="34" charset="0"/>
              </a:rPr>
              <a:t>)</a:t>
            </a:r>
          </a:p>
          <a:p>
            <a:r>
              <a:rPr lang="en-US" sz="4300" dirty="0"/>
              <a:t>Joint Modeling: Larry Gould (</a:t>
            </a:r>
            <a:r>
              <a:rPr lang="en-US" sz="4300" u="sng" dirty="0">
                <a:hlinkClick r:id="rId21"/>
              </a:rPr>
              <a:t>larry_gould@merck.com</a:t>
            </a:r>
            <a:r>
              <a:rPr lang="en-US" sz="43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A82199A-3B10-4432-9360-622A5FD9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26080" y="6400800"/>
            <a:ext cx="570220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For more information: www.bayesianscientific.org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</a:t>
            </a:r>
            <a:r>
              <a:rPr lang="en-US" dirty="0"/>
              <a:t>face to face </a:t>
            </a:r>
            <a:r>
              <a:rPr lang="en-US" dirty="0" smtClean="0"/>
              <a:t>meetings</a:t>
            </a:r>
          </a:p>
          <a:p>
            <a:r>
              <a:rPr lang="en-US" dirty="0" smtClean="0"/>
              <a:t>Quarterly lead team meetings</a:t>
            </a:r>
          </a:p>
          <a:p>
            <a:r>
              <a:rPr lang="en-US" dirty="0" smtClean="0"/>
              <a:t>Quarterly </a:t>
            </a:r>
            <a:r>
              <a:rPr lang="en-US" dirty="0"/>
              <a:t>group </a:t>
            </a:r>
            <a:r>
              <a:rPr lang="en-US" dirty="0" smtClean="0"/>
              <a:t>meetings</a:t>
            </a:r>
          </a:p>
          <a:p>
            <a:r>
              <a:rPr lang="en-US" dirty="0" smtClean="0"/>
              <a:t>Establish </a:t>
            </a:r>
            <a:r>
              <a:rPr lang="en-US" dirty="0"/>
              <a:t>charter for each </a:t>
            </a:r>
            <a:r>
              <a:rPr lang="en-US" dirty="0" err="1" smtClean="0"/>
              <a:t>subteam</a:t>
            </a:r>
            <a:endParaRPr lang="en-US" dirty="0" smtClean="0"/>
          </a:p>
          <a:p>
            <a:r>
              <a:rPr lang="en-US" dirty="0" err="1" smtClean="0"/>
              <a:t>Subteam</a:t>
            </a:r>
            <a:r>
              <a:rPr lang="en-US" dirty="0" smtClean="0"/>
              <a:t> </a:t>
            </a:r>
            <a:r>
              <a:rPr lang="en-US" dirty="0"/>
              <a:t>meetings at the discretion of each </a:t>
            </a:r>
            <a:r>
              <a:rPr lang="en-US" dirty="0" smtClean="0"/>
              <a:t>chair/co-chairs</a:t>
            </a:r>
          </a:p>
          <a:p>
            <a:r>
              <a:rPr lang="en-US" dirty="0" smtClean="0"/>
              <a:t>Regular meetings between BSWG and ADSWG officers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81" y="129196"/>
            <a:ext cx="9657032" cy="1317171"/>
          </a:xfrm>
        </p:spPr>
        <p:txBody>
          <a:bodyPr/>
          <a:lstStyle/>
          <a:p>
            <a:r>
              <a:rPr lang="en-US" dirty="0" err="1"/>
              <a:t>Subteam</a:t>
            </a:r>
            <a:r>
              <a:rPr lang="en-US" dirty="0"/>
              <a:t> Updates (1)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81" y="1314994"/>
            <a:ext cx="9657031" cy="53313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Safety: </a:t>
            </a:r>
            <a:r>
              <a:rPr lang="en-US" dirty="0" smtClean="0"/>
              <a:t>1</a:t>
            </a:r>
            <a:r>
              <a:rPr lang="en-US" dirty="0"/>
              <a:t>) manuscript in progress- extend Bayesian hierarchical models for safety detection 2) manuscript in progress- Bayesian meta-analysis in safety data</a:t>
            </a:r>
          </a:p>
          <a:p>
            <a:r>
              <a:rPr lang="en-US" dirty="0"/>
              <a:t>Education: </a:t>
            </a:r>
            <a:r>
              <a:rPr lang="en-US" dirty="0" smtClean="0"/>
              <a:t>continue </a:t>
            </a:r>
            <a:r>
              <a:rPr lang="en-US" dirty="0"/>
              <a:t>to build </a:t>
            </a:r>
            <a:r>
              <a:rPr lang="en-US" dirty="0">
                <a:hlinkClick r:id="rId2"/>
              </a:rPr>
              <a:t>case example </a:t>
            </a:r>
            <a:r>
              <a:rPr lang="en-US" dirty="0"/>
              <a:t>repository on the DIA website </a:t>
            </a:r>
          </a:p>
          <a:p>
            <a:r>
              <a:rPr lang="en-US" dirty="0" smtClean="0"/>
              <a:t>AD survey in medical device: finalized </a:t>
            </a:r>
            <a:r>
              <a:rPr lang="en-US" dirty="0" smtClean="0">
                <a:hlinkClick r:id="rId3"/>
              </a:rPr>
              <a:t>survey</a:t>
            </a:r>
            <a:r>
              <a:rPr lang="en-US" dirty="0" smtClean="0"/>
              <a:t> to distribute by end of 2018</a:t>
            </a:r>
          </a:p>
          <a:p>
            <a:r>
              <a:rPr lang="en-US" dirty="0" smtClean="0"/>
              <a:t>Best </a:t>
            </a:r>
            <a:r>
              <a:rPr lang="en-US" dirty="0"/>
              <a:t>practice: book chapter in progress- provides recommendations on the level of detail to include in protocols and analysis plan for Bayesian simulation as well as simulation plan and simulation report to support study design. </a:t>
            </a:r>
          </a:p>
          <a:p>
            <a:r>
              <a:rPr lang="en-US" dirty="0"/>
              <a:t>Historical data/prior specification: </a:t>
            </a:r>
            <a:r>
              <a:rPr lang="en-US" dirty="0" smtClean="0"/>
              <a:t>book </a:t>
            </a:r>
            <a:r>
              <a:rPr lang="en-US" dirty="0"/>
              <a:t>chapter in progress- considerations of integrating historical information into confirmatory trials from a practical </a:t>
            </a:r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7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81" y="129196"/>
            <a:ext cx="9657032" cy="1317171"/>
          </a:xfrm>
        </p:spPr>
        <p:txBody>
          <a:bodyPr/>
          <a:lstStyle/>
          <a:p>
            <a:r>
              <a:rPr lang="en-US" dirty="0" err="1"/>
              <a:t>Subteam</a:t>
            </a:r>
            <a:r>
              <a:rPr lang="en-US" dirty="0"/>
              <a:t> Updates (2)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81" y="1314994"/>
            <a:ext cx="9657031" cy="5449873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Standards reporting/tools: 1) book chapter in progress- Reporting of Bayesian Analyses in Clinical Research: Some Recommendations 2) book chapter in progress-Software Tools for Bayesian Analysis </a:t>
            </a:r>
          </a:p>
          <a:p>
            <a:pPr lvl="0"/>
            <a:r>
              <a:rPr lang="en-US" sz="2000" dirty="0"/>
              <a:t>Missing Data: </a:t>
            </a:r>
            <a:r>
              <a:rPr lang="en-US" sz="2000" dirty="0" smtClean="0"/>
              <a:t>1) book </a:t>
            </a:r>
            <a:r>
              <a:rPr lang="en-US" sz="2000" dirty="0"/>
              <a:t>chapter in progress- incorporate historical control data in clinical </a:t>
            </a:r>
            <a:r>
              <a:rPr lang="en-US" sz="2000" dirty="0" smtClean="0"/>
              <a:t>trials 2)review and understand new framework as defined in ICH E9 (R1) addendum</a:t>
            </a:r>
            <a:endParaRPr lang="en-US" sz="2000" dirty="0"/>
          </a:p>
          <a:p>
            <a:r>
              <a:rPr lang="en-US" sz="2000" dirty="0"/>
              <a:t>Benefit/Risk:1) </a:t>
            </a:r>
            <a:r>
              <a:rPr lang="en-US" sz="2000" dirty="0">
                <a:hlinkClick r:id="rId2" action="ppaction://hlinkfile"/>
              </a:rPr>
              <a:t>manuscript </a:t>
            </a:r>
            <a:r>
              <a:rPr lang="en-US" sz="2000" dirty="0"/>
              <a:t>completed 2) book chapter </a:t>
            </a:r>
            <a:r>
              <a:rPr lang="en-US" sz="2000" dirty="0" smtClean="0"/>
              <a:t>completed</a:t>
            </a:r>
            <a:endParaRPr lang="en-US" sz="2000" dirty="0"/>
          </a:p>
          <a:p>
            <a:r>
              <a:rPr lang="en-US" sz="2000" dirty="0" smtClean="0">
                <a:cs typeface="Calibri" panose="020F0502020204030204" pitchFamily="34" charset="0"/>
              </a:rPr>
              <a:t>Pediatric community: </a:t>
            </a:r>
            <a:r>
              <a:rPr lang="en-US" sz="2000" dirty="0">
                <a:cs typeface="Calibri" panose="020F0502020204030204" pitchFamily="34" charset="0"/>
              </a:rPr>
              <a:t>1) book chapter in progress 2) </a:t>
            </a:r>
            <a:r>
              <a:rPr lang="en-US" sz="2000" dirty="0" smtClean="0">
                <a:cs typeface="Calibri" panose="020F0502020204030204" pitchFamily="34" charset="0"/>
              </a:rPr>
              <a:t>continue </a:t>
            </a:r>
            <a:r>
              <a:rPr lang="en-US" sz="2000" dirty="0">
                <a:cs typeface="Calibri" panose="020F0502020204030204" pitchFamily="34" charset="0"/>
              </a:rPr>
              <a:t>research on innovative and efficient trial designs on pediatric population </a:t>
            </a:r>
            <a:r>
              <a:rPr lang="en-US" sz="2000" dirty="0" smtClean="0">
                <a:cs typeface="Calibri" panose="020F0502020204030204" pitchFamily="34" charset="0"/>
              </a:rPr>
              <a:t>and extrapolation methods</a:t>
            </a:r>
          </a:p>
          <a:p>
            <a:r>
              <a:rPr lang="en-US" sz="2000" dirty="0" smtClean="0">
                <a:cs typeface="Calibri" panose="020F0502020204030204" pitchFamily="34" charset="0"/>
              </a:rPr>
              <a:t>Medical outreach: </a:t>
            </a:r>
            <a:r>
              <a:rPr lang="en-US" sz="2000" dirty="0" smtClean="0"/>
              <a:t>coordinate </a:t>
            </a:r>
            <a:r>
              <a:rPr lang="en-US" sz="2000" dirty="0"/>
              <a:t>and provide adaptive and Bayesian educational support to medical </a:t>
            </a:r>
            <a:r>
              <a:rPr lang="en-US" sz="2000" dirty="0" smtClean="0"/>
              <a:t>colleagues 1) </a:t>
            </a:r>
            <a:r>
              <a:rPr lang="en-US" sz="2000" dirty="0"/>
              <a:t>Focus group </a:t>
            </a:r>
            <a:r>
              <a:rPr lang="en-US" sz="2000" dirty="0" smtClean="0"/>
              <a:t>questionnaire 2)  </a:t>
            </a:r>
            <a:r>
              <a:rPr lang="en-US" sz="2000" dirty="0"/>
              <a:t>industry wide </a:t>
            </a:r>
            <a:r>
              <a:rPr lang="en-US" sz="2000" dirty="0" smtClean="0"/>
              <a:t>survey 3) create </a:t>
            </a:r>
            <a:r>
              <a:rPr lang="en-US" sz="2000" dirty="0"/>
              <a:t>educational materials and facilitate adaptive &amp; Bayesian </a:t>
            </a:r>
            <a:r>
              <a:rPr lang="en-US" sz="2000" dirty="0" smtClean="0"/>
              <a:t>trainings </a:t>
            </a:r>
            <a:r>
              <a:rPr lang="en-US" sz="2000" dirty="0"/>
              <a:t>for </a:t>
            </a:r>
            <a:r>
              <a:rPr lang="en-US" sz="2000" dirty="0" smtClean="0"/>
              <a:t>clinicians</a:t>
            </a:r>
            <a:endParaRPr lang="en-US" sz="2000" dirty="0" smtClean="0">
              <a:cs typeface="Calibri" panose="020F0502020204030204" pitchFamily="34" charset="0"/>
            </a:endParaRPr>
          </a:p>
          <a:p>
            <a:r>
              <a:rPr lang="en-US" sz="2000" dirty="0" smtClean="0">
                <a:cs typeface="Calibri" panose="020F0502020204030204" pitchFamily="34" charset="0"/>
              </a:rPr>
              <a:t>Potential new </a:t>
            </a:r>
            <a:r>
              <a:rPr lang="en-US" sz="2000" dirty="0" err="1" smtClean="0">
                <a:cs typeface="Calibri" panose="020F0502020204030204" pitchFamily="34" charset="0"/>
              </a:rPr>
              <a:t>subteam</a:t>
            </a:r>
            <a:r>
              <a:rPr lang="en-US" sz="2000" dirty="0" smtClean="0">
                <a:cs typeface="Calibri" panose="020F0502020204030204" pitchFamily="34" charset="0"/>
              </a:rPr>
              <a:t> will form on the topic of Real World Evidence (Mani Lakshminarayanan)</a:t>
            </a:r>
            <a:endParaRPr lang="en-US" sz="2000" dirty="0"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47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904"/>
            <a:ext cx="9366069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External landscape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357045"/>
            <a:ext cx="9366069" cy="568883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21</a:t>
            </a:r>
            <a:r>
              <a:rPr lang="en-US" sz="1600" baseline="30000" dirty="0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Century Cures </a:t>
            </a:r>
            <a:r>
              <a:rPr lang="en-US" sz="1600" dirty="0" smtClean="0">
                <a:solidFill>
                  <a:schemeClr val="tx1"/>
                </a:solidFill>
              </a:rPr>
              <a:t>Act: </a:t>
            </a:r>
            <a:r>
              <a:rPr lang="en-US" sz="1600" dirty="0" smtClean="0"/>
              <a:t>s</a:t>
            </a:r>
            <a:r>
              <a:rPr lang="en-US" sz="1600" dirty="0" smtClean="0"/>
              <a:t>igned </a:t>
            </a:r>
            <a:r>
              <a:rPr lang="en-US" sz="1600" dirty="0"/>
              <a:t>into law on </a:t>
            </a:r>
            <a:r>
              <a:rPr lang="en-US" sz="1600" dirty="0" smtClean="0"/>
              <a:t>Dec </a:t>
            </a:r>
            <a:r>
              <a:rPr lang="en-US" sz="1600" dirty="0"/>
              <a:t>13, </a:t>
            </a:r>
            <a:r>
              <a:rPr lang="en-US" sz="1600" dirty="0" smtClean="0"/>
              <a:t>2016</a:t>
            </a:r>
          </a:p>
          <a:p>
            <a:pPr lvl="1"/>
            <a:r>
              <a:rPr lang="en-US" sz="1600" dirty="0" smtClean="0"/>
              <a:t>Accelerate </a:t>
            </a:r>
            <a:r>
              <a:rPr lang="en-US" sz="1600" dirty="0"/>
              <a:t>medical product development and bring new innovations and advances to patients who need them faster and more </a:t>
            </a:r>
            <a:r>
              <a:rPr lang="en-US" sz="1600" dirty="0" smtClean="0"/>
              <a:t>efficiently</a:t>
            </a:r>
          </a:p>
          <a:p>
            <a:pPr lvl="1"/>
            <a:r>
              <a:rPr lang="en-US" sz="1600" dirty="0"/>
              <a:t>Section III, Subtitle C: Modern Trial Design and Evidence Development, Section 3021: Novel clinical trial </a:t>
            </a:r>
            <a:r>
              <a:rPr lang="en-US" sz="1600" dirty="0" smtClean="0"/>
              <a:t>designs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Prescription Drug User Fee Act </a:t>
            </a:r>
            <a:r>
              <a:rPr lang="en-US" sz="1600" dirty="0" smtClean="0">
                <a:solidFill>
                  <a:schemeClr val="tx1"/>
                </a:solidFill>
              </a:rPr>
              <a:t>(PDUFA) </a:t>
            </a:r>
            <a:r>
              <a:rPr lang="en-US" sz="1600" dirty="0" smtClean="0">
                <a:solidFill>
                  <a:schemeClr val="tx1"/>
                </a:solidFill>
              </a:rPr>
              <a:t>VI: provides FDA with necessary resources to maintain predictable and efficient review process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Develop expertise, staff capacity, series of workshops, </a:t>
            </a:r>
            <a:r>
              <a:rPr lang="en-US" sz="1600" dirty="0" err="1" smtClean="0">
                <a:solidFill>
                  <a:schemeClr val="tx1"/>
                </a:solidFill>
              </a:rPr>
              <a:t>guidances</a:t>
            </a:r>
            <a:r>
              <a:rPr lang="en-US" sz="1600" dirty="0" smtClean="0">
                <a:solidFill>
                  <a:schemeClr val="tx1"/>
                </a:solidFill>
              </a:rPr>
              <a:t>, pilot programs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1600" dirty="0" smtClean="0"/>
              <a:t>Advancing </a:t>
            </a:r>
            <a:r>
              <a:rPr lang="en-US" sz="1600" dirty="0"/>
              <a:t>Model-Informed Drug </a:t>
            </a:r>
            <a:r>
              <a:rPr lang="en-US" sz="1600" dirty="0" smtClean="0"/>
              <a:t>Development (MIDD): facilitate </a:t>
            </a:r>
            <a:r>
              <a:rPr lang="en-US" sz="1600" dirty="0"/>
              <a:t>the development and application of exposure-based, biological, and </a:t>
            </a:r>
            <a:r>
              <a:rPr lang="en-US" sz="1600" dirty="0" smtClean="0"/>
              <a:t>statistical models </a:t>
            </a:r>
            <a:r>
              <a:rPr lang="en-US" sz="1600" dirty="0"/>
              <a:t>derived from preclinical and clinical data </a:t>
            </a:r>
            <a:r>
              <a:rPr lang="en-US" sz="1600" dirty="0" smtClean="0"/>
              <a:t>sources. </a:t>
            </a:r>
            <a:r>
              <a:rPr lang="en-US" sz="1600" dirty="0"/>
              <a:t>April 16, 2018: Federal Register for MIDD pilot program </a:t>
            </a:r>
            <a:r>
              <a:rPr lang="en-US" sz="1600" dirty="0" smtClean="0"/>
              <a:t>opened.</a:t>
            </a:r>
          </a:p>
          <a:p>
            <a:pPr lvl="1"/>
            <a:r>
              <a:rPr lang="en-US" sz="1600" dirty="0" smtClean="0"/>
              <a:t>Advancing </a:t>
            </a:r>
            <a:r>
              <a:rPr lang="en-US" sz="1600" dirty="0"/>
              <a:t>Complex Innovative Designs (CID</a:t>
            </a:r>
            <a:r>
              <a:rPr lang="en-US" sz="1600" dirty="0" smtClean="0"/>
              <a:t>): </a:t>
            </a:r>
            <a:r>
              <a:rPr lang="en-US" sz="1600" dirty="0"/>
              <a:t>Facilitate the advancement and use of complex adaptive, Bayesian, and other </a:t>
            </a:r>
            <a:r>
              <a:rPr lang="en-US" sz="1600" dirty="0" smtClean="0"/>
              <a:t>novel clinical </a:t>
            </a:r>
            <a:r>
              <a:rPr lang="en-US" sz="1600" dirty="0"/>
              <a:t>trial </a:t>
            </a:r>
            <a:r>
              <a:rPr lang="en-US" sz="1600" dirty="0" smtClean="0"/>
              <a:t>designs. </a:t>
            </a:r>
            <a:r>
              <a:rPr lang="en-US" sz="1600" dirty="0"/>
              <a:t>Aug 30, 2018: Federal Register for CID pilot program </a:t>
            </a:r>
            <a:r>
              <a:rPr lang="en-US" sz="1600" dirty="0" smtClean="0"/>
              <a:t>opened.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/>
              <a:t>Actively </a:t>
            </a:r>
            <a:r>
              <a:rPr lang="en-US" sz="1600" dirty="0" smtClean="0"/>
              <a:t>engaging </a:t>
            </a:r>
            <a:r>
              <a:rPr lang="en-US" sz="1600" dirty="0"/>
              <a:t>in </a:t>
            </a:r>
            <a:r>
              <a:rPr lang="en-US" sz="1600" dirty="0" smtClean="0"/>
              <a:t>BIO and PhRMA working groups</a:t>
            </a:r>
          </a:p>
          <a:p>
            <a:pPr lvl="1"/>
            <a:r>
              <a:rPr lang="en-US" sz="1600" dirty="0" smtClean="0"/>
              <a:t>Collaborative dialogue with FDA to ensure success of the CID and MIDD initiatives and pilot programs</a:t>
            </a:r>
          </a:p>
          <a:p>
            <a:pPr lvl="1"/>
            <a:r>
              <a:rPr lang="en-US" sz="1600" dirty="0" smtClean="0"/>
              <a:t>Proactively discuss industry questions on the initiatives and pilot programs</a:t>
            </a:r>
          </a:p>
          <a:p>
            <a:pPr lvl="1"/>
            <a:r>
              <a:rPr lang="en-US" sz="1600" dirty="0" smtClean="0"/>
              <a:t>Identify opportunities for scientific contribution to maximize learning and value from the initiatives and pilot programs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A81978-BE10-4D1B-A8B8-09EE5EFF7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9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16240</TotalTime>
  <Words>1041</Words>
  <Application>Microsoft Office PowerPoint</Application>
  <PresentationFormat>Widescreen</PresentationFormat>
  <Paragraphs>112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Wisp</vt:lpstr>
      <vt:lpstr>DIA Bayesian Scientific Working Group 2018 Annual Meeting</vt:lpstr>
      <vt:lpstr>PowerPoint Presentation</vt:lpstr>
      <vt:lpstr>Who are we?</vt:lpstr>
      <vt:lpstr>Lead Team</vt:lpstr>
      <vt:lpstr>Subteams and Chairs</vt:lpstr>
      <vt:lpstr>Operations</vt:lpstr>
      <vt:lpstr>Subteam Updates (1) </vt:lpstr>
      <vt:lpstr>Subteam Updates (2) </vt:lpstr>
      <vt:lpstr>External landscape</vt:lpstr>
      <vt:lpstr>Opportunities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BSWG face-to-Face Meeting</dc:title>
  <dc:creator>Mathangi Gopalakrishnan</dc:creator>
  <cp:lastModifiedBy>Fanni Natanegara</cp:lastModifiedBy>
  <cp:revision>135</cp:revision>
  <dcterms:created xsi:type="dcterms:W3CDTF">2016-06-03T14:58:22Z</dcterms:created>
  <dcterms:modified xsi:type="dcterms:W3CDTF">2018-09-12T19:44:14Z</dcterms:modified>
</cp:coreProperties>
</file>