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61" r:id="rId3"/>
    <p:sldId id="260" r:id="rId4"/>
    <p:sldId id="262" r:id="rId5"/>
    <p:sldId id="263" r:id="rId6"/>
    <p:sldId id="305" r:id="rId7"/>
    <p:sldId id="346" r:id="rId8"/>
    <p:sldId id="347" r:id="rId9"/>
    <p:sldId id="340" r:id="rId10"/>
    <p:sldId id="317" r:id="rId11"/>
    <p:sldId id="318" r:id="rId12"/>
    <p:sldId id="319" r:id="rId13"/>
    <p:sldId id="321" r:id="rId14"/>
    <p:sldId id="337" r:id="rId15"/>
    <p:sldId id="335" r:id="rId16"/>
    <p:sldId id="338" r:id="rId17"/>
    <p:sldId id="339" r:id="rId18"/>
    <p:sldId id="272" r:id="rId19"/>
    <p:sldId id="358" r:id="rId20"/>
    <p:sldId id="359" r:id="rId21"/>
    <p:sldId id="36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343" autoAdjust="0"/>
  </p:normalViewPr>
  <p:slideViewPr>
    <p:cSldViewPr snapToGrid="0">
      <p:cViewPr varScale="1">
        <p:scale>
          <a:sx n="73" d="100"/>
          <a:sy n="73" d="100"/>
        </p:scale>
        <p:origin x="540" y="72"/>
      </p:cViewPr>
      <p:guideLst>
        <p:guide orient="horz" pos="2160"/>
        <p:guide pos="3840"/>
      </p:guideLst>
    </p:cSldViewPr>
  </p:slideViewPr>
  <p:notesTextViewPr>
    <p:cViewPr>
      <p:scale>
        <a:sx n="1" d="1"/>
        <a:sy n="1" d="1"/>
      </p:scale>
      <p:origin x="0" y="0"/>
    </p:cViewPr>
  </p:notesTextViewPr>
  <p:sorterViewPr>
    <p:cViewPr>
      <p:scale>
        <a:sx n="100" d="100"/>
        <a:sy n="100" d="100"/>
      </p:scale>
      <p:origin x="0" y="-38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C822B5-9916-4C75-9184-86382280AFEC}" type="datetimeFigureOut">
              <a:rPr lang="en-US" smtClean="0"/>
              <a:t>8/1/2017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5CA45F-3204-4A11-A219-A7F803A407D0}" type="slidenum">
              <a:rPr lang="en-US" smtClean="0"/>
              <a:t>‹#›</a:t>
            </a:fld>
            <a:endParaRPr lang="en-US"/>
          </a:p>
        </p:txBody>
      </p:sp>
    </p:spTree>
    <p:extLst>
      <p:ext uri="{BB962C8B-B14F-4D97-AF65-F5344CB8AC3E}">
        <p14:creationId xmlns:p14="http://schemas.microsoft.com/office/powerpoint/2010/main" val="2037085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5CA45F-3204-4A11-A219-A7F803A407D0}" type="slidenum">
              <a:rPr lang="en-US" smtClean="0"/>
              <a:t>2</a:t>
            </a:fld>
            <a:endParaRPr lang="en-US"/>
          </a:p>
        </p:txBody>
      </p:sp>
    </p:spTree>
    <p:extLst>
      <p:ext uri="{BB962C8B-B14F-4D97-AF65-F5344CB8AC3E}">
        <p14:creationId xmlns:p14="http://schemas.microsoft.com/office/powerpoint/2010/main" val="4267001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A45F-3204-4A11-A219-A7F803A407D0}" type="slidenum">
              <a:rPr lang="en-US" smtClean="0"/>
              <a:t>7</a:t>
            </a:fld>
            <a:endParaRPr lang="en-US"/>
          </a:p>
        </p:txBody>
      </p:sp>
    </p:spTree>
    <p:extLst>
      <p:ext uri="{BB962C8B-B14F-4D97-AF65-F5344CB8AC3E}">
        <p14:creationId xmlns:p14="http://schemas.microsoft.com/office/powerpoint/2010/main" val="1436644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A45F-3204-4A11-A219-A7F803A407D0}" type="slidenum">
              <a:rPr lang="en-US" smtClean="0"/>
              <a:t>8</a:t>
            </a:fld>
            <a:endParaRPr lang="en-US"/>
          </a:p>
        </p:txBody>
      </p:sp>
    </p:spTree>
    <p:extLst>
      <p:ext uri="{BB962C8B-B14F-4D97-AF65-F5344CB8AC3E}">
        <p14:creationId xmlns:p14="http://schemas.microsoft.com/office/powerpoint/2010/main" val="746842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97F909-9CD8-4917-B46F-D460F59991A6}" type="slidenum">
              <a:rPr lang="en-US" smtClean="0"/>
              <a:t>9</a:t>
            </a:fld>
            <a:endParaRPr lang="en-US"/>
          </a:p>
        </p:txBody>
      </p:sp>
    </p:spTree>
    <p:extLst>
      <p:ext uri="{BB962C8B-B14F-4D97-AF65-F5344CB8AC3E}">
        <p14:creationId xmlns:p14="http://schemas.microsoft.com/office/powerpoint/2010/main" val="1011176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BFDF0D-7779-4B94-8AFE-203F335B28A3}" type="slidenum">
              <a:rPr lang="en-US" smtClean="0"/>
              <a:t>13</a:t>
            </a:fld>
            <a:endParaRPr lang="en-US"/>
          </a:p>
        </p:txBody>
      </p:sp>
    </p:spTree>
    <p:extLst>
      <p:ext uri="{BB962C8B-B14F-4D97-AF65-F5344CB8AC3E}">
        <p14:creationId xmlns:p14="http://schemas.microsoft.com/office/powerpoint/2010/main" val="3928092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A45F-3204-4A11-A219-A7F803A407D0}" type="slidenum">
              <a:rPr lang="en-US" smtClean="0"/>
              <a:t>19</a:t>
            </a:fld>
            <a:endParaRPr lang="en-US"/>
          </a:p>
        </p:txBody>
      </p:sp>
    </p:spTree>
    <p:extLst>
      <p:ext uri="{BB962C8B-B14F-4D97-AF65-F5344CB8AC3E}">
        <p14:creationId xmlns:p14="http://schemas.microsoft.com/office/powerpoint/2010/main" val="1380859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A45F-3204-4A11-A219-A7F803A407D0}" type="slidenum">
              <a:rPr lang="en-US" smtClean="0"/>
              <a:t>20</a:t>
            </a:fld>
            <a:endParaRPr lang="en-US"/>
          </a:p>
        </p:txBody>
      </p:sp>
    </p:spTree>
    <p:extLst>
      <p:ext uri="{BB962C8B-B14F-4D97-AF65-F5344CB8AC3E}">
        <p14:creationId xmlns:p14="http://schemas.microsoft.com/office/powerpoint/2010/main" val="3746572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CA45F-3204-4A11-A219-A7F803A407D0}" type="slidenum">
              <a:rPr lang="en-US" smtClean="0"/>
              <a:t>21</a:t>
            </a:fld>
            <a:endParaRPr lang="en-US"/>
          </a:p>
        </p:txBody>
      </p:sp>
    </p:spTree>
    <p:extLst>
      <p:ext uri="{BB962C8B-B14F-4D97-AF65-F5344CB8AC3E}">
        <p14:creationId xmlns:p14="http://schemas.microsoft.com/office/powerpoint/2010/main" val="1316902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133C1E-FEBF-4C49-AFA5-9D9489589AEA}" type="datetime1">
              <a:rPr lang="en-US" smtClean="0"/>
              <a:t>8/1/2017</a:t>
            </a:fld>
            <a:endParaRPr lang="en-US" dirty="0"/>
          </a:p>
        </p:txBody>
      </p:sp>
      <p:sp>
        <p:nvSpPr>
          <p:cNvPr id="5" name="Footer Placeholder 4"/>
          <p:cNvSpPr>
            <a:spLocks noGrp="1"/>
          </p:cNvSpPr>
          <p:nvPr>
            <p:ph type="ftr" sz="quarter" idx="11"/>
          </p:nvPr>
        </p:nvSpPr>
        <p:spPr/>
        <p:txBody>
          <a:bodyPr/>
          <a:lstStyle/>
          <a:p>
            <a:r>
              <a:rPr lang="en-US"/>
              <a:t>DIA-BSWG F2F, Chicago 2016</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B62D7E-E085-4560-8BA1-69A8CA89D3BD}" type="datetime1">
              <a:rPr lang="en-US" smtClean="0"/>
              <a:t>8/1/2017</a:t>
            </a:fld>
            <a:endParaRPr lang="en-US" dirty="0"/>
          </a:p>
        </p:txBody>
      </p:sp>
      <p:sp>
        <p:nvSpPr>
          <p:cNvPr id="5" name="Footer Placeholder 4"/>
          <p:cNvSpPr>
            <a:spLocks noGrp="1"/>
          </p:cNvSpPr>
          <p:nvPr>
            <p:ph type="ftr" sz="quarter" idx="11"/>
          </p:nvPr>
        </p:nvSpPr>
        <p:spPr/>
        <p:txBody>
          <a:bodyPr/>
          <a:lstStyle/>
          <a:p>
            <a:r>
              <a:rPr lang="en-US"/>
              <a:t>DIA-BSWG F2F, Chicago 2016</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8A39EB-8800-48D7-91C4-022DED8FAA45}" type="datetime1">
              <a:rPr lang="en-US" smtClean="0"/>
              <a:t>8/1/2017</a:t>
            </a:fld>
            <a:endParaRPr lang="en-US" dirty="0"/>
          </a:p>
        </p:txBody>
      </p:sp>
      <p:sp>
        <p:nvSpPr>
          <p:cNvPr id="5" name="Footer Placeholder 4"/>
          <p:cNvSpPr>
            <a:spLocks noGrp="1"/>
          </p:cNvSpPr>
          <p:nvPr>
            <p:ph type="ftr" sz="quarter" idx="11"/>
          </p:nvPr>
        </p:nvSpPr>
        <p:spPr/>
        <p:txBody>
          <a:bodyPr/>
          <a:lstStyle/>
          <a:p>
            <a:r>
              <a:rPr lang="en-US"/>
              <a:t>DIA-BSWG F2F, Chicago 2016</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02226AC-EFDD-4553-B995-E1D96B518B56}" type="datetime1">
              <a:rPr lang="en-US" smtClean="0"/>
              <a:t>8/1/2017</a:t>
            </a:fld>
            <a:endParaRPr lang="en-US" dirty="0"/>
          </a:p>
        </p:txBody>
      </p:sp>
      <p:sp>
        <p:nvSpPr>
          <p:cNvPr id="6" name="Footer Placeholder 5"/>
          <p:cNvSpPr>
            <a:spLocks noGrp="1"/>
          </p:cNvSpPr>
          <p:nvPr>
            <p:ph type="ftr" sz="quarter" idx="11"/>
          </p:nvPr>
        </p:nvSpPr>
        <p:spPr/>
        <p:txBody>
          <a:bodyPr/>
          <a:lstStyle/>
          <a:p>
            <a:r>
              <a:rPr lang="en-US"/>
              <a:t>DIA-BSWG F2F, Chicago 2016</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81DB3F7-DAB0-4D12-8C55-28D03989ECE3}" type="datetime1">
              <a:rPr lang="en-US" smtClean="0"/>
              <a:t>8/1/2017</a:t>
            </a:fld>
            <a:endParaRPr lang="en-US" dirty="0"/>
          </a:p>
        </p:txBody>
      </p:sp>
      <p:sp>
        <p:nvSpPr>
          <p:cNvPr id="6" name="Footer Placeholder 5"/>
          <p:cNvSpPr>
            <a:spLocks noGrp="1"/>
          </p:cNvSpPr>
          <p:nvPr>
            <p:ph type="ftr" sz="quarter" idx="11"/>
          </p:nvPr>
        </p:nvSpPr>
        <p:spPr/>
        <p:txBody>
          <a:bodyPr/>
          <a:lstStyle/>
          <a:p>
            <a:r>
              <a:rPr lang="en-US"/>
              <a:t>DIA-BSWG F2F, Chicago 2016</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0C12075-E9C5-4513-AF9C-A5020BDF7411}" type="datetime1">
              <a:rPr lang="en-US" smtClean="0"/>
              <a:t>8/1/2017</a:t>
            </a:fld>
            <a:endParaRPr lang="en-US" dirty="0"/>
          </a:p>
        </p:txBody>
      </p:sp>
      <p:sp>
        <p:nvSpPr>
          <p:cNvPr id="6" name="Footer Placeholder 5"/>
          <p:cNvSpPr>
            <a:spLocks noGrp="1"/>
          </p:cNvSpPr>
          <p:nvPr>
            <p:ph type="ftr" sz="quarter" idx="11"/>
          </p:nvPr>
        </p:nvSpPr>
        <p:spPr/>
        <p:txBody>
          <a:bodyPr/>
          <a:lstStyle/>
          <a:p>
            <a:r>
              <a:rPr lang="en-US"/>
              <a:t>DIA-BSWG F2F, Chicago 2016</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01447E-FAA6-4A39-8A78-F17A73655A3A}" type="datetime1">
              <a:rPr lang="en-US" smtClean="0"/>
              <a:t>8/1/2017</a:t>
            </a:fld>
            <a:endParaRPr lang="en-US" dirty="0"/>
          </a:p>
        </p:txBody>
      </p:sp>
      <p:sp>
        <p:nvSpPr>
          <p:cNvPr id="5" name="Footer Placeholder 4"/>
          <p:cNvSpPr>
            <a:spLocks noGrp="1"/>
          </p:cNvSpPr>
          <p:nvPr>
            <p:ph type="ftr" sz="quarter" idx="11"/>
          </p:nvPr>
        </p:nvSpPr>
        <p:spPr/>
        <p:txBody>
          <a:bodyPr/>
          <a:lstStyle/>
          <a:p>
            <a:r>
              <a:rPr lang="en-US"/>
              <a:t>DIA-BSWG F2F, Chicago 2016</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B4CB4E-EAF0-4A9F-96C5-8DC59A163725}" type="datetime1">
              <a:rPr lang="en-US" smtClean="0"/>
              <a:t>8/1/2017</a:t>
            </a:fld>
            <a:endParaRPr lang="en-US" dirty="0"/>
          </a:p>
        </p:txBody>
      </p:sp>
      <p:sp>
        <p:nvSpPr>
          <p:cNvPr id="5" name="Footer Placeholder 4"/>
          <p:cNvSpPr>
            <a:spLocks noGrp="1"/>
          </p:cNvSpPr>
          <p:nvPr>
            <p:ph type="ftr" sz="quarter" idx="11"/>
          </p:nvPr>
        </p:nvSpPr>
        <p:spPr/>
        <p:txBody>
          <a:bodyPr/>
          <a:lstStyle/>
          <a:p>
            <a:r>
              <a:rPr lang="en-US"/>
              <a:t>DIA-BSWG F2F, Chicago 2016</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47581" y="587829"/>
            <a:ext cx="9657032" cy="1317171"/>
          </a:xfrm>
        </p:spPr>
        <p:txBody>
          <a:bodyPr>
            <a:normAutofit/>
          </a:bodyPr>
          <a:lstStyle>
            <a:lvl1pPr>
              <a:defRPr sz="4000"/>
            </a:lvl1pPr>
          </a:lstStyle>
          <a:p>
            <a:r>
              <a:rPr lang="en-US"/>
              <a:t>Click to edit Master title style</a:t>
            </a:r>
            <a:endParaRPr lang="en-US" dirty="0"/>
          </a:p>
        </p:txBody>
      </p:sp>
      <p:sp>
        <p:nvSpPr>
          <p:cNvPr id="3" name="Content Placeholder 2"/>
          <p:cNvSpPr>
            <a:spLocks noGrp="1"/>
          </p:cNvSpPr>
          <p:nvPr>
            <p:ph idx="1"/>
          </p:nvPr>
        </p:nvSpPr>
        <p:spPr>
          <a:xfrm>
            <a:off x="1847581" y="2090057"/>
            <a:ext cx="9657031" cy="3821165"/>
          </a:xfrm>
        </p:spPr>
        <p:txBody>
          <a:bodyPr>
            <a:normAutofit/>
          </a:bodyPr>
          <a:lstStyle>
            <a:lvl1pPr>
              <a:defRPr sz="2400"/>
            </a:lvl1pPr>
            <a:lvl2pPr>
              <a:defRPr sz="2400"/>
            </a:lvl2pPr>
            <a:lvl3pPr>
              <a:defRPr sz="24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6BDB85-F355-43AE-A4B1-FDCDEABA4CF5}" type="datetime1">
              <a:rPr lang="en-US" smtClean="0"/>
              <a:t>8/1/2017</a:t>
            </a:fld>
            <a:endParaRPr lang="en-US" dirty="0"/>
          </a:p>
        </p:txBody>
      </p:sp>
      <p:sp>
        <p:nvSpPr>
          <p:cNvPr id="5" name="Footer Placeholder 4"/>
          <p:cNvSpPr>
            <a:spLocks noGrp="1"/>
          </p:cNvSpPr>
          <p:nvPr>
            <p:ph type="ftr" sz="quarter" idx="11"/>
          </p:nvPr>
        </p:nvSpPr>
        <p:spPr>
          <a:xfrm>
            <a:off x="1847581" y="6130436"/>
            <a:ext cx="8361631" cy="370497"/>
          </a:xfrm>
        </p:spPr>
        <p:txBody>
          <a:bodyPr/>
          <a:lstStyle>
            <a:lvl1pPr algn="ctr">
              <a:defRPr sz="1050" b="1"/>
            </a:lvl1pPr>
          </a:lstStyle>
          <a:p>
            <a:r>
              <a:rPr lang="en-US"/>
              <a:t>DIA-BSWG F2F, Chicago 2016</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CD903D-7B3B-4888-97EF-F499C0450435}" type="datetime1">
              <a:rPr lang="en-US" smtClean="0"/>
              <a:t>8/1/2017</a:t>
            </a:fld>
            <a:endParaRPr lang="en-US" dirty="0"/>
          </a:p>
        </p:txBody>
      </p:sp>
      <p:sp>
        <p:nvSpPr>
          <p:cNvPr id="5" name="Footer Placeholder 4"/>
          <p:cNvSpPr>
            <a:spLocks noGrp="1"/>
          </p:cNvSpPr>
          <p:nvPr>
            <p:ph type="ftr" sz="quarter" idx="11"/>
          </p:nvPr>
        </p:nvSpPr>
        <p:spPr/>
        <p:txBody>
          <a:bodyPr/>
          <a:lstStyle/>
          <a:p>
            <a:r>
              <a:rPr lang="en-US"/>
              <a:t>DIA-BSWG F2F, Chicago 2016</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2EC20E-ECF2-498E-A186-06CA08C6F88A}" type="datetime1">
              <a:rPr lang="en-US" smtClean="0"/>
              <a:t>8/1/2017</a:t>
            </a:fld>
            <a:endParaRPr lang="en-US" dirty="0"/>
          </a:p>
        </p:txBody>
      </p:sp>
      <p:sp>
        <p:nvSpPr>
          <p:cNvPr id="6" name="Footer Placeholder 5"/>
          <p:cNvSpPr>
            <a:spLocks noGrp="1"/>
          </p:cNvSpPr>
          <p:nvPr>
            <p:ph type="ftr" sz="quarter" idx="11"/>
          </p:nvPr>
        </p:nvSpPr>
        <p:spPr/>
        <p:txBody>
          <a:bodyPr/>
          <a:lstStyle/>
          <a:p>
            <a:r>
              <a:rPr lang="en-US"/>
              <a:t>DIA-BSWG F2F, Chicago 2016</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7FF4AC-9172-4CC3-87FE-36A76A71FAB1}" type="datetime1">
              <a:rPr lang="en-US" smtClean="0"/>
              <a:t>8/1/2017</a:t>
            </a:fld>
            <a:endParaRPr lang="en-US" dirty="0"/>
          </a:p>
        </p:txBody>
      </p:sp>
      <p:sp>
        <p:nvSpPr>
          <p:cNvPr id="8" name="Footer Placeholder 7"/>
          <p:cNvSpPr>
            <a:spLocks noGrp="1"/>
          </p:cNvSpPr>
          <p:nvPr>
            <p:ph type="ftr" sz="quarter" idx="11"/>
          </p:nvPr>
        </p:nvSpPr>
        <p:spPr/>
        <p:txBody>
          <a:bodyPr/>
          <a:lstStyle/>
          <a:p>
            <a:r>
              <a:rPr lang="en-US"/>
              <a:t>DIA-BSWG F2F, Chicago 2016</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882506-4699-4663-9594-6F25317F6064}" type="datetime1">
              <a:rPr lang="en-US" smtClean="0"/>
              <a:t>8/1/2017</a:t>
            </a:fld>
            <a:endParaRPr lang="en-US" dirty="0"/>
          </a:p>
        </p:txBody>
      </p:sp>
      <p:sp>
        <p:nvSpPr>
          <p:cNvPr id="4" name="Footer Placeholder 3"/>
          <p:cNvSpPr>
            <a:spLocks noGrp="1"/>
          </p:cNvSpPr>
          <p:nvPr>
            <p:ph type="ftr" sz="quarter" idx="11"/>
          </p:nvPr>
        </p:nvSpPr>
        <p:spPr/>
        <p:txBody>
          <a:bodyPr/>
          <a:lstStyle/>
          <a:p>
            <a:r>
              <a:rPr lang="en-US"/>
              <a:t>DIA-BSWG F2F, Chicago 2016</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E8A492-13E1-40BF-BE0D-27EB5498DFC1}" type="datetime1">
              <a:rPr lang="en-US" smtClean="0"/>
              <a:t>8/1/2017</a:t>
            </a:fld>
            <a:endParaRPr lang="en-US" dirty="0"/>
          </a:p>
        </p:txBody>
      </p:sp>
      <p:sp>
        <p:nvSpPr>
          <p:cNvPr id="3" name="Footer Placeholder 2"/>
          <p:cNvSpPr>
            <a:spLocks noGrp="1"/>
          </p:cNvSpPr>
          <p:nvPr>
            <p:ph type="ftr" sz="quarter" idx="11"/>
          </p:nvPr>
        </p:nvSpPr>
        <p:spPr/>
        <p:txBody>
          <a:bodyPr/>
          <a:lstStyle/>
          <a:p>
            <a:r>
              <a:rPr lang="en-US"/>
              <a:t>DIA-BSWG F2F, Chicago 2016</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84C7DE2-1FF6-4049-B303-2FD5B51FC0C7}" type="datetime1">
              <a:rPr lang="en-US" smtClean="0"/>
              <a:t>8/1/2017</a:t>
            </a:fld>
            <a:endParaRPr lang="en-US" dirty="0"/>
          </a:p>
        </p:txBody>
      </p:sp>
      <p:sp>
        <p:nvSpPr>
          <p:cNvPr id="6" name="Footer Placeholder 5"/>
          <p:cNvSpPr>
            <a:spLocks noGrp="1"/>
          </p:cNvSpPr>
          <p:nvPr>
            <p:ph type="ftr" sz="quarter" idx="11"/>
          </p:nvPr>
        </p:nvSpPr>
        <p:spPr/>
        <p:txBody>
          <a:bodyPr/>
          <a:lstStyle/>
          <a:p>
            <a:r>
              <a:rPr lang="en-US"/>
              <a:t>DIA-BSWG F2F, Chicago 2016</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A63873B-9643-4C5E-B8A9-AE5478A280AB}" type="datetime1">
              <a:rPr lang="en-US" smtClean="0"/>
              <a:t>8/1/2017</a:t>
            </a:fld>
            <a:endParaRPr lang="en-US" dirty="0"/>
          </a:p>
        </p:txBody>
      </p:sp>
      <p:sp>
        <p:nvSpPr>
          <p:cNvPr id="6" name="Footer Placeholder 5"/>
          <p:cNvSpPr>
            <a:spLocks noGrp="1"/>
          </p:cNvSpPr>
          <p:nvPr>
            <p:ph type="ftr" sz="quarter" idx="11"/>
          </p:nvPr>
        </p:nvSpPr>
        <p:spPr/>
        <p:txBody>
          <a:bodyPr/>
          <a:lstStyle/>
          <a:p>
            <a:r>
              <a:rPr lang="en-US"/>
              <a:t>DIA-BSWG F2F, Chicago 2016</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3367" y="527139"/>
            <a:ext cx="9561245"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3367" y="1933303"/>
            <a:ext cx="9561245" cy="408649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FBC5658-17BF-4491-AF1E-1E840E1E6623}" type="datetime1">
              <a:rPr lang="en-US" smtClean="0"/>
              <a:t>8/1/2017</a:t>
            </a:fld>
            <a:endParaRPr lang="en-US" dirty="0"/>
          </a:p>
        </p:txBody>
      </p:sp>
      <p:sp>
        <p:nvSpPr>
          <p:cNvPr id="5" name="Footer Placeholder 4"/>
          <p:cNvSpPr>
            <a:spLocks noGrp="1"/>
          </p:cNvSpPr>
          <p:nvPr>
            <p:ph type="ftr" sz="quarter" idx="3"/>
          </p:nvPr>
        </p:nvSpPr>
        <p:spPr>
          <a:xfrm>
            <a:off x="1943368" y="6135808"/>
            <a:ext cx="8265844"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DIA-BSWG F2F, Chicago 2016</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fpiamapps.e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Lei.Huang@fda.hhs.go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natanegara_fanni@lilly.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Jennifer.Clark@fda.hhs.gov" TargetMode="External"/><Relationship Id="rId13" Type="http://schemas.openxmlformats.org/officeDocument/2006/relationships/hyperlink" Target="mailto:mani_lakshminarayanan@merck.com" TargetMode="External"/><Relationship Id="rId18" Type="http://schemas.openxmlformats.org/officeDocument/2006/relationships/hyperlink" Target="mailto:gamalo_margaret@lilly.com" TargetMode="External"/><Relationship Id="rId3" Type="http://schemas.openxmlformats.org/officeDocument/2006/relationships/hyperlink" Target="mailto:melvin.munsaka@takeda.com" TargetMode="External"/><Relationship Id="rId21" Type="http://schemas.openxmlformats.org/officeDocument/2006/relationships/hyperlink" Target="mailto:robert_campbell@brown.edu" TargetMode="External"/><Relationship Id="rId7" Type="http://schemas.openxmlformats.org/officeDocument/2006/relationships/hyperlink" Target="mailto:Matthew.Davis07@tevapharm.com" TargetMode="External"/><Relationship Id="rId12" Type="http://schemas.openxmlformats.org/officeDocument/2006/relationships/hyperlink" Target="mailto:satrajit.roychoudhury@novartis.com" TargetMode="External"/><Relationship Id="rId17" Type="http://schemas.openxmlformats.org/officeDocument/2006/relationships/hyperlink" Target="mailto:BYao@pumabiotechnology.com" TargetMode="External"/><Relationship Id="rId2" Type="http://schemas.openxmlformats.org/officeDocument/2006/relationships/notesSlide" Target="../notesSlides/notesSlide2.xml"/><Relationship Id="rId16" Type="http://schemas.openxmlformats.org/officeDocument/2006/relationships/hyperlink" Target="mailto:cdicasoli@celgene.com" TargetMode="External"/><Relationship Id="rId20" Type="http://schemas.openxmlformats.org/officeDocument/2006/relationships/hyperlink" Target="mailto:zorana@amgen.com" TargetMode="External"/><Relationship Id="rId1" Type="http://schemas.openxmlformats.org/officeDocument/2006/relationships/slideLayout" Target="../slideLayouts/slideLayout2.xml"/><Relationship Id="rId6" Type="http://schemas.openxmlformats.org/officeDocument/2006/relationships/hyperlink" Target="mailto:natanegara_fanni@lilly.com" TargetMode="External"/><Relationship Id="rId11" Type="http://schemas.openxmlformats.org/officeDocument/2006/relationships/hyperlink" Target="mailto:john.zhong@biogen.com" TargetMode="External"/><Relationship Id="rId5" Type="http://schemas.openxmlformats.org/officeDocument/2006/relationships/hyperlink" Target="mailto:hxia@amgen.com" TargetMode="External"/><Relationship Id="rId15" Type="http://schemas.openxmlformats.org/officeDocument/2006/relationships/hyperlink" Target="mailto:stacy.lindborg@biogenidec.com" TargetMode="External"/><Relationship Id="rId10" Type="http://schemas.openxmlformats.org/officeDocument/2006/relationships/hyperlink" Target="mailto:heilmann_cory_r@lilly.com" TargetMode="External"/><Relationship Id="rId19" Type="http://schemas.openxmlformats.org/officeDocument/2006/relationships/hyperlink" Target="mailto:larry_gould@merck.com" TargetMode="External"/><Relationship Id="rId4" Type="http://schemas.openxmlformats.org/officeDocument/2006/relationships/hyperlink" Target="mailto:price_k@lilly.com" TargetMode="External"/><Relationship Id="rId9" Type="http://schemas.openxmlformats.org/officeDocument/2006/relationships/hyperlink" Target="mailto:bray_ross@lilly.com" TargetMode="External"/><Relationship Id="rId14" Type="http://schemas.openxmlformats.org/officeDocument/2006/relationships/hyperlink" Target="mailto:guanghan_frank_liu@merck.co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diaglobal.org/en/resources/tools-and-downloads#Bayesian-Case-Studi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DIA BSWG </a:t>
            </a:r>
            <a:r>
              <a:rPr lang="en-US" dirty="0" smtClean="0"/>
              <a:t>Face-to-Face </a:t>
            </a:r>
            <a:r>
              <a:rPr lang="en-US" dirty="0"/>
              <a:t>Meeting</a:t>
            </a:r>
          </a:p>
        </p:txBody>
      </p:sp>
      <p:sp>
        <p:nvSpPr>
          <p:cNvPr id="3" name="Subtitle 2"/>
          <p:cNvSpPr>
            <a:spLocks noGrp="1"/>
          </p:cNvSpPr>
          <p:nvPr>
            <p:ph type="subTitle" idx="1"/>
          </p:nvPr>
        </p:nvSpPr>
        <p:spPr/>
        <p:txBody>
          <a:bodyPr/>
          <a:lstStyle/>
          <a:p>
            <a:r>
              <a:rPr lang="en-US" dirty="0"/>
              <a:t>JSM </a:t>
            </a:r>
            <a:r>
              <a:rPr lang="en-US" dirty="0" smtClean="0"/>
              <a:t>2017</a:t>
            </a:r>
            <a:endParaRPr lang="en-US" dirty="0"/>
          </a:p>
          <a:p>
            <a:r>
              <a:rPr lang="en-US" dirty="0" smtClean="0"/>
              <a:t>Baltimore, MD</a:t>
            </a:r>
            <a:endParaRPr lang="en-US" dirty="0"/>
          </a:p>
        </p:txBody>
      </p:sp>
      <p:pic>
        <p:nvPicPr>
          <p:cNvPr id="4" name="Picture 3"/>
          <p:cNvPicPr>
            <a:picLocks noChangeAspect="1"/>
          </p:cNvPicPr>
          <p:nvPr/>
        </p:nvPicPr>
        <p:blipFill>
          <a:blip r:embed="rId2"/>
          <a:stretch>
            <a:fillRect/>
          </a:stretch>
        </p:blipFill>
        <p:spPr>
          <a:xfrm>
            <a:off x="0" y="4274654"/>
            <a:ext cx="2352675" cy="800100"/>
          </a:xfrm>
          <a:prstGeom prst="rect">
            <a:avLst/>
          </a:prstGeom>
        </p:spPr>
      </p:pic>
      <p:sp>
        <p:nvSpPr>
          <p:cNvPr id="5" name="Footer Placeholder 4"/>
          <p:cNvSpPr>
            <a:spLocks noGrp="1"/>
          </p:cNvSpPr>
          <p:nvPr>
            <p:ph type="ftr" sz="quarter" idx="11"/>
          </p:nvPr>
        </p:nvSpPr>
        <p:spPr/>
        <p:txBody>
          <a:bodyPr/>
          <a:lstStyle/>
          <a:p>
            <a:pPr algn="ctr"/>
            <a:r>
              <a:rPr lang="en-US" dirty="0"/>
              <a:t>DIA-BSWG </a:t>
            </a:r>
            <a:r>
              <a:rPr lang="en-US" dirty="0" smtClean="0"/>
              <a:t>F2F, Baltimore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526812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80" y="311758"/>
            <a:ext cx="9657032" cy="1317171"/>
          </a:xfrm>
        </p:spPr>
        <p:txBody>
          <a:bodyPr/>
          <a:lstStyle/>
          <a:p>
            <a:r>
              <a:rPr lang="en-US" dirty="0" smtClean="0"/>
              <a:t>Historical Data/Prior Specification </a:t>
            </a:r>
            <a:r>
              <a:rPr lang="en-US" dirty="0" err="1" smtClean="0"/>
              <a:t>Subteam</a:t>
            </a:r>
            <a:r>
              <a:rPr lang="en-US" dirty="0" smtClean="0"/>
              <a:t> Update</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Chairs: John Zhong and Satrajit Roychoudhury</a:t>
            </a:r>
          </a:p>
          <a:p>
            <a:pPr lvl="0"/>
            <a:r>
              <a:rPr lang="en-US" dirty="0" smtClean="0"/>
              <a:t>Bayesian </a:t>
            </a:r>
            <a:r>
              <a:rPr lang="en-US" dirty="0"/>
              <a:t>book chapter </a:t>
            </a:r>
            <a:r>
              <a:rPr lang="en-US" dirty="0" smtClean="0"/>
              <a:t>under development</a:t>
            </a:r>
          </a:p>
          <a:p>
            <a:pPr lvl="1"/>
            <a:r>
              <a:rPr lang="en-US" dirty="0"/>
              <a:t>Being able to borrow information from previous studies is an appealing and exciting property of Bayesian methods.  However, such a use of historical information in confirmatory trials is always a challenge because the underlying assumption of exchangeable is difficult to be shown. This chapter will discuss considerations of integrating historical information into confirmatory trials from a practical perspective. </a:t>
            </a:r>
          </a:p>
          <a:p>
            <a:pPr lvl="0"/>
            <a:r>
              <a:rPr lang="en-US" dirty="0"/>
              <a:t>Actively participate in Bio </a:t>
            </a:r>
            <a:r>
              <a:rPr lang="en-US" dirty="0" err="1"/>
              <a:t>iCT</a:t>
            </a:r>
            <a:r>
              <a:rPr lang="en-US" dirty="0"/>
              <a:t> (Innovative Clinical Trial) Workforce arming to influence regulatory policy change to broadly accept Innovative Clinical Trial in confirmatory stage</a:t>
            </a:r>
          </a:p>
        </p:txBody>
      </p: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
        <p:nvSpPr>
          <p:cNvPr id="6" name="Footer Placeholder 3"/>
          <p:cNvSpPr>
            <a:spLocks noGrp="1"/>
          </p:cNvSpPr>
          <p:nvPr>
            <p:ph type="ftr" sz="quarter" idx="11"/>
          </p:nvPr>
        </p:nvSpPr>
        <p:spPr>
          <a:xfrm>
            <a:off x="1849169" y="6291751"/>
            <a:ext cx="8361631" cy="370497"/>
          </a:xfrm>
        </p:spPr>
        <p:txBody>
          <a:bodyPr/>
          <a:lstStyle/>
          <a:p>
            <a:r>
              <a:rPr lang="en-US" dirty="0"/>
              <a:t>DIA-BSWG F2F, </a:t>
            </a:r>
            <a:r>
              <a:rPr lang="en-US" dirty="0" smtClean="0"/>
              <a:t>Baltimore 2017</a:t>
            </a:r>
            <a:endParaRPr lang="en-US" dirty="0"/>
          </a:p>
        </p:txBody>
      </p:sp>
    </p:spTree>
    <p:extLst>
      <p:ext uri="{BB962C8B-B14F-4D97-AF65-F5344CB8AC3E}">
        <p14:creationId xmlns:p14="http://schemas.microsoft.com/office/powerpoint/2010/main" val="1069206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a:t>
            </a:r>
            <a:r>
              <a:rPr lang="en-US" dirty="0" err="1" smtClean="0"/>
              <a:t>Subteam</a:t>
            </a:r>
            <a:r>
              <a:rPr lang="en-US" dirty="0" smtClean="0"/>
              <a:t> Update</a:t>
            </a:r>
            <a:endParaRPr lang="en-US" dirty="0"/>
          </a:p>
        </p:txBody>
      </p:sp>
      <p:sp>
        <p:nvSpPr>
          <p:cNvPr id="3" name="Content Placeholder 2"/>
          <p:cNvSpPr>
            <a:spLocks noGrp="1"/>
          </p:cNvSpPr>
          <p:nvPr>
            <p:ph idx="1"/>
          </p:nvPr>
        </p:nvSpPr>
        <p:spPr/>
        <p:txBody>
          <a:bodyPr>
            <a:normAutofit/>
          </a:bodyPr>
          <a:lstStyle/>
          <a:p>
            <a:pPr lvl="0"/>
            <a:r>
              <a:rPr lang="en-US" dirty="0" smtClean="0"/>
              <a:t>Chairs: Karen Price, Amy Xia, Melvin </a:t>
            </a:r>
            <a:r>
              <a:rPr lang="en-US" dirty="0" err="1" smtClean="0"/>
              <a:t>Munsaka</a:t>
            </a:r>
            <a:endParaRPr lang="en-US" dirty="0" smtClean="0"/>
          </a:p>
          <a:p>
            <a:pPr lvl="0"/>
            <a:r>
              <a:rPr lang="en-US" dirty="0" smtClean="0"/>
              <a:t>The </a:t>
            </a:r>
            <a:r>
              <a:rPr lang="en-US" dirty="0" err="1"/>
              <a:t>subteam</a:t>
            </a:r>
            <a:r>
              <a:rPr lang="en-US" dirty="0"/>
              <a:t> is focusing on two topics namely:</a:t>
            </a:r>
          </a:p>
          <a:p>
            <a:pPr lvl="1"/>
            <a:r>
              <a:rPr lang="en-US" dirty="0"/>
              <a:t>Making the case for Bayesian meta-analysis in safety data, and</a:t>
            </a:r>
          </a:p>
          <a:p>
            <a:pPr lvl="1"/>
            <a:r>
              <a:rPr lang="en-US" dirty="0"/>
              <a:t>Extending the Bayesian hierarchical models for safety signal detection in clinical trials to multiple treatment and meta-analysis settings</a:t>
            </a:r>
          </a:p>
          <a:p>
            <a:pPr lvl="1"/>
            <a:r>
              <a:rPr lang="en-US" dirty="0"/>
              <a:t>Develop a manuscript for each of the two topics</a:t>
            </a:r>
          </a:p>
          <a:p>
            <a:pPr marL="0" indent="0">
              <a:buNone/>
            </a:pP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sp>
        <p:nvSpPr>
          <p:cNvPr id="6" name="Footer Placeholder 3"/>
          <p:cNvSpPr>
            <a:spLocks noGrp="1"/>
          </p:cNvSpPr>
          <p:nvPr>
            <p:ph type="ftr" sz="quarter" idx="11"/>
          </p:nvPr>
        </p:nvSpPr>
        <p:spPr>
          <a:xfrm>
            <a:off x="1849169" y="6291751"/>
            <a:ext cx="8361631" cy="370497"/>
          </a:xfrm>
        </p:spPr>
        <p:txBody>
          <a:bodyPr/>
          <a:lstStyle/>
          <a:p>
            <a:r>
              <a:rPr lang="en-US" dirty="0"/>
              <a:t>DIA-BSWG F2F, </a:t>
            </a:r>
            <a:r>
              <a:rPr lang="en-US" dirty="0" smtClean="0"/>
              <a:t>Baltimore 2017</a:t>
            </a:r>
            <a:endParaRPr lang="en-US" dirty="0"/>
          </a:p>
        </p:txBody>
      </p:sp>
    </p:spTree>
    <p:extLst>
      <p:ext uri="{BB962C8B-B14F-4D97-AF65-F5344CB8AC3E}">
        <p14:creationId xmlns:p14="http://schemas.microsoft.com/office/powerpoint/2010/main" val="986145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81" y="209003"/>
            <a:ext cx="9657032" cy="1317171"/>
          </a:xfrm>
        </p:spPr>
        <p:txBody>
          <a:bodyPr>
            <a:normAutofit/>
          </a:bodyPr>
          <a:lstStyle/>
          <a:p>
            <a:r>
              <a:rPr lang="en-US" sz="3200" dirty="0" smtClean="0">
                <a:ea typeface="Arial" charset="0"/>
                <a:cs typeface="Arial" charset="0"/>
              </a:rPr>
              <a:t>MAPPs (Medicine Adaptive Pathways to Patients) </a:t>
            </a:r>
            <a:r>
              <a:rPr lang="en-US" sz="3200" dirty="0" err="1" smtClean="0">
                <a:ea typeface="Arial" charset="0"/>
                <a:cs typeface="Arial" charset="0"/>
              </a:rPr>
              <a:t>Subteam</a:t>
            </a:r>
            <a:r>
              <a:rPr lang="en-US" sz="3200" dirty="0" smtClean="0">
                <a:ea typeface="Arial" charset="0"/>
                <a:cs typeface="Arial" charset="0"/>
              </a:rPr>
              <a:t> Update</a:t>
            </a:r>
            <a:endParaRPr lang="en-US" sz="3200" dirty="0">
              <a:ea typeface="Arial" charset="0"/>
              <a:cs typeface="Arial" charset="0"/>
            </a:endParaRPr>
          </a:p>
        </p:txBody>
      </p:sp>
      <p:sp>
        <p:nvSpPr>
          <p:cNvPr id="3" name="Content Placeholder 2"/>
          <p:cNvSpPr>
            <a:spLocks noGrp="1"/>
          </p:cNvSpPr>
          <p:nvPr>
            <p:ph idx="1"/>
          </p:nvPr>
        </p:nvSpPr>
        <p:spPr>
          <a:xfrm>
            <a:off x="565427" y="1690689"/>
            <a:ext cx="11043477" cy="4789623"/>
          </a:xfrm>
        </p:spPr>
        <p:txBody>
          <a:bodyPr>
            <a:normAutofit fontScale="40000" lnSpcReduction="20000"/>
          </a:bodyPr>
          <a:lstStyle/>
          <a:p>
            <a:pPr lvl="1">
              <a:lnSpc>
                <a:spcPct val="110000"/>
              </a:lnSpc>
              <a:spcAft>
                <a:spcPts val="450"/>
              </a:spcAft>
            </a:pPr>
            <a:r>
              <a:rPr lang="en-US" sz="3800" dirty="0" smtClean="0">
                <a:ea typeface="Arial" charset="0"/>
                <a:cs typeface="Arial" charset="0"/>
              </a:rPr>
              <a:t>Chairs: Zoran Antonijevic, Larry Gould, Bob Campbell</a:t>
            </a:r>
          </a:p>
          <a:p>
            <a:pPr lvl="1">
              <a:lnSpc>
                <a:spcPct val="110000"/>
              </a:lnSpc>
              <a:spcAft>
                <a:spcPts val="450"/>
              </a:spcAft>
            </a:pPr>
            <a:r>
              <a:rPr lang="en-US" sz="3800" dirty="0" smtClean="0">
                <a:ea typeface="Arial" charset="0"/>
                <a:cs typeface="Arial" charset="0"/>
              </a:rPr>
              <a:t>17 </a:t>
            </a:r>
            <a:r>
              <a:rPr lang="en-US" sz="3800" dirty="0">
                <a:ea typeface="Arial" charset="0"/>
                <a:cs typeface="Arial" charset="0"/>
              </a:rPr>
              <a:t>cross-functional </a:t>
            </a:r>
            <a:r>
              <a:rPr lang="en-US" sz="3800" dirty="0" smtClean="0">
                <a:ea typeface="Arial" charset="0"/>
                <a:cs typeface="Arial" charset="0"/>
              </a:rPr>
              <a:t>members; collaboration with ADSWG</a:t>
            </a:r>
            <a:endParaRPr lang="en-US" sz="3800" dirty="0">
              <a:ea typeface="Arial" charset="0"/>
              <a:cs typeface="Arial" charset="0"/>
            </a:endParaRPr>
          </a:p>
          <a:p>
            <a:pPr lvl="1">
              <a:lnSpc>
                <a:spcPct val="110000"/>
              </a:lnSpc>
              <a:spcAft>
                <a:spcPts val="450"/>
              </a:spcAft>
            </a:pPr>
            <a:r>
              <a:rPr lang="en-US" sz="3800" dirty="0">
                <a:ea typeface="Arial" charset="0"/>
                <a:cs typeface="Arial" charset="0"/>
              </a:rPr>
              <a:t>Completed charter document including specific tasks and impact to key stakeholders</a:t>
            </a:r>
          </a:p>
          <a:p>
            <a:pPr lvl="1">
              <a:lnSpc>
                <a:spcPct val="110000"/>
              </a:lnSpc>
              <a:spcAft>
                <a:spcPts val="450"/>
              </a:spcAft>
            </a:pPr>
            <a:r>
              <a:rPr lang="en-US" sz="3800" dirty="0">
                <a:ea typeface="Arial" charset="0"/>
                <a:cs typeface="Arial" charset="0"/>
              </a:rPr>
              <a:t>Publication strategy document under </a:t>
            </a:r>
            <a:r>
              <a:rPr lang="en-US" sz="3800" dirty="0" smtClean="0">
                <a:ea typeface="Arial" charset="0"/>
                <a:cs typeface="Arial" charset="0"/>
              </a:rPr>
              <a:t>development</a:t>
            </a:r>
          </a:p>
          <a:p>
            <a:pPr lvl="1">
              <a:lnSpc>
                <a:spcPct val="110000"/>
              </a:lnSpc>
              <a:spcAft>
                <a:spcPts val="450"/>
              </a:spcAft>
            </a:pPr>
            <a:r>
              <a:rPr lang="en-US" sz="3800" dirty="0" smtClean="0">
                <a:ea typeface="Arial" charset="0"/>
                <a:cs typeface="Arial" charset="0"/>
              </a:rPr>
              <a:t>Statistical foundations for MAPPs</a:t>
            </a:r>
            <a:r>
              <a:rPr lang="en-US" sz="3800" baseline="30000" dirty="0" smtClean="0">
                <a:ea typeface="Arial" charset="0"/>
                <a:cs typeface="Arial" charset="0"/>
              </a:rPr>
              <a:t>1-3</a:t>
            </a:r>
          </a:p>
          <a:p>
            <a:pPr lvl="2">
              <a:lnSpc>
                <a:spcPct val="120000"/>
              </a:lnSpc>
              <a:spcAft>
                <a:spcPts val="450"/>
              </a:spcAft>
            </a:pPr>
            <a:r>
              <a:rPr lang="en-US" sz="3600" dirty="0" smtClean="0">
                <a:ea typeface="Arial" charset="0"/>
                <a:cs typeface="Arial" charset="0"/>
              </a:rPr>
              <a:t>MAPPs “relate to the entire life cycle of a medicine from development, through licensing to patient access (reimbursement and healthcare delivery)”.</a:t>
            </a:r>
          </a:p>
          <a:p>
            <a:pPr lvl="2">
              <a:lnSpc>
                <a:spcPct val="120000"/>
              </a:lnSpc>
              <a:spcAft>
                <a:spcPts val="450"/>
              </a:spcAft>
            </a:pPr>
            <a:r>
              <a:rPr lang="en-US" sz="3600" dirty="0" smtClean="0">
                <a:ea typeface="Arial" charset="0"/>
                <a:cs typeface="Arial" charset="0"/>
              </a:rPr>
              <a:t>“Balance early patient access, public health and societal benefits”</a:t>
            </a:r>
          </a:p>
          <a:p>
            <a:pPr lvl="2">
              <a:lnSpc>
                <a:spcPct val="120000"/>
              </a:lnSpc>
              <a:spcAft>
                <a:spcPts val="450"/>
              </a:spcAft>
            </a:pPr>
            <a:r>
              <a:rPr lang="en-US" sz="3600" dirty="0" smtClean="0">
                <a:ea typeface="Arial" charset="0"/>
                <a:cs typeface="Arial" charset="0"/>
              </a:rPr>
              <a:t>“Early </a:t>
            </a:r>
            <a:r>
              <a:rPr lang="en-US" sz="3600" dirty="0" err="1" smtClean="0">
                <a:ea typeface="Arial" charset="0"/>
                <a:cs typeface="Arial" charset="0"/>
              </a:rPr>
              <a:t>authorisation</a:t>
            </a:r>
            <a:r>
              <a:rPr lang="en-US" sz="3600" dirty="0" smtClean="0">
                <a:ea typeface="Arial" charset="0"/>
                <a:cs typeface="Arial" charset="0"/>
              </a:rPr>
              <a:t> of a product focused on a well-defined and targeted population with a clear safety and efficacy profile”</a:t>
            </a:r>
          </a:p>
          <a:p>
            <a:pPr lvl="2">
              <a:lnSpc>
                <a:spcPct val="120000"/>
              </a:lnSpc>
              <a:spcAft>
                <a:spcPts val="450"/>
              </a:spcAft>
            </a:pPr>
            <a:r>
              <a:rPr lang="en-US" sz="3600" dirty="0" smtClean="0">
                <a:ea typeface="Arial" charset="0"/>
                <a:cs typeface="Arial" charset="0"/>
              </a:rPr>
              <a:t>“Target population is adjusted as the evidence base expands”</a:t>
            </a:r>
          </a:p>
          <a:p>
            <a:pPr marL="0" indent="0">
              <a:lnSpc>
                <a:spcPct val="120000"/>
              </a:lnSpc>
              <a:buNone/>
            </a:pPr>
            <a:r>
              <a:rPr lang="en-US" sz="2300" baseline="30000" dirty="0" smtClean="0">
                <a:ea typeface="Arial" charset="0"/>
                <a:cs typeface="Arial" charset="0"/>
              </a:rPr>
              <a:t>1</a:t>
            </a:r>
            <a:r>
              <a:rPr lang="en-US" sz="2300" dirty="0" smtClean="0">
                <a:ea typeface="Arial" charset="0"/>
                <a:cs typeface="Arial" charset="0"/>
              </a:rPr>
              <a:t> </a:t>
            </a:r>
            <a:r>
              <a:rPr lang="en-US" sz="2300" dirty="0">
                <a:ea typeface="Arial" charset="0"/>
                <a:cs typeface="Arial" charset="0"/>
              </a:rPr>
              <a:t>MAPPs summary from </a:t>
            </a:r>
            <a:r>
              <a:rPr lang="en-US" sz="2300" dirty="0">
                <a:ea typeface="Arial" charset="0"/>
                <a:cs typeface="Arial" charset="0"/>
                <a:hlinkClick r:id="rId2"/>
              </a:rPr>
              <a:t>http://efpiamapps.eu</a:t>
            </a:r>
            <a:endParaRPr lang="en-US" sz="2300" baseline="30000" dirty="0">
              <a:ea typeface="Arial" charset="0"/>
              <a:cs typeface="Arial" charset="0"/>
            </a:endParaRPr>
          </a:p>
          <a:p>
            <a:pPr marL="0" indent="0">
              <a:lnSpc>
                <a:spcPct val="120000"/>
              </a:lnSpc>
              <a:spcBef>
                <a:spcPts val="0"/>
              </a:spcBef>
              <a:buNone/>
            </a:pPr>
            <a:r>
              <a:rPr lang="en-US" sz="2300" baseline="30000" dirty="0">
                <a:ea typeface="Arial" charset="0"/>
                <a:cs typeface="Arial" charset="0"/>
              </a:rPr>
              <a:t>2</a:t>
            </a:r>
            <a:r>
              <a:rPr lang="en-US" sz="2300" dirty="0">
                <a:ea typeface="Arial" charset="0"/>
                <a:cs typeface="Arial" charset="0"/>
              </a:rPr>
              <a:t> </a:t>
            </a:r>
            <a:r>
              <a:rPr lang="en-US" sz="2300" dirty="0" err="1">
                <a:ea typeface="Arial" charset="0"/>
                <a:cs typeface="Arial" charset="0"/>
              </a:rPr>
              <a:t>Eichler</a:t>
            </a:r>
            <a:r>
              <a:rPr lang="en-US" sz="2300" dirty="0">
                <a:ea typeface="Arial" charset="0"/>
                <a:cs typeface="Arial" charset="0"/>
              </a:rPr>
              <a:t>, HG, </a:t>
            </a:r>
            <a:r>
              <a:rPr lang="en-US" sz="2300" i="1" dirty="0">
                <a:ea typeface="Arial" charset="0"/>
                <a:cs typeface="Arial" charset="0"/>
              </a:rPr>
              <a:t>et al</a:t>
            </a:r>
            <a:r>
              <a:rPr lang="en-US" sz="2300" dirty="0">
                <a:ea typeface="Arial" charset="0"/>
                <a:cs typeface="Arial" charset="0"/>
              </a:rPr>
              <a:t>. From adaptive licensing to adaptive pathways: delivering a flexible life-span approach to bring new drugs to patients. </a:t>
            </a:r>
            <a:r>
              <a:rPr lang="en-US" sz="2300" i="1" dirty="0" err="1">
                <a:ea typeface="Arial" charset="0"/>
                <a:cs typeface="Arial" charset="0"/>
              </a:rPr>
              <a:t>Clin</a:t>
            </a:r>
            <a:r>
              <a:rPr lang="en-US" sz="2300" i="1" dirty="0">
                <a:ea typeface="Arial" charset="0"/>
                <a:cs typeface="Arial" charset="0"/>
              </a:rPr>
              <a:t>. </a:t>
            </a:r>
            <a:r>
              <a:rPr lang="en-US" sz="2300" i="1" dirty="0" err="1">
                <a:ea typeface="Arial" charset="0"/>
                <a:cs typeface="Arial" charset="0"/>
              </a:rPr>
              <a:t>Pharmacol</a:t>
            </a:r>
            <a:r>
              <a:rPr lang="en-US" sz="2300" i="1" dirty="0">
                <a:ea typeface="Arial" charset="0"/>
                <a:cs typeface="Arial" charset="0"/>
              </a:rPr>
              <a:t>. </a:t>
            </a:r>
            <a:r>
              <a:rPr lang="en-US" sz="2300" i="1" dirty="0" err="1">
                <a:ea typeface="Arial" charset="0"/>
                <a:cs typeface="Arial" charset="0"/>
              </a:rPr>
              <a:t>Ther</a:t>
            </a:r>
            <a:r>
              <a:rPr lang="en-US" sz="2300" dirty="0">
                <a:ea typeface="Arial" charset="0"/>
                <a:cs typeface="Arial" charset="0"/>
              </a:rPr>
              <a:t>. 2015 Mar;97(3):234-246</a:t>
            </a:r>
            <a:r>
              <a:rPr lang="en-US" sz="2300" dirty="0" smtClean="0">
                <a:ea typeface="Arial" charset="0"/>
                <a:cs typeface="Arial" charset="0"/>
              </a:rPr>
              <a:t>. PubMed </a:t>
            </a:r>
            <a:r>
              <a:rPr lang="cs-CZ" sz="2300" dirty="0">
                <a:ea typeface="Arial" charset="0"/>
                <a:cs typeface="Arial" charset="0"/>
              </a:rPr>
              <a:t>PMID: </a:t>
            </a:r>
            <a:r>
              <a:rPr lang="cs-CZ" sz="2300" dirty="0" smtClean="0">
                <a:ea typeface="Arial" charset="0"/>
                <a:cs typeface="Arial" charset="0"/>
              </a:rPr>
              <a:t>25669457</a:t>
            </a:r>
          </a:p>
          <a:p>
            <a:pPr marL="0" indent="0">
              <a:lnSpc>
                <a:spcPct val="120000"/>
              </a:lnSpc>
              <a:spcBef>
                <a:spcPts val="0"/>
              </a:spcBef>
              <a:buNone/>
            </a:pPr>
            <a:r>
              <a:rPr lang="cs-CZ" sz="2300" baseline="30000" dirty="0" smtClean="0">
                <a:ea typeface="Arial" charset="0"/>
                <a:cs typeface="Arial" charset="0"/>
              </a:rPr>
              <a:t>3</a:t>
            </a:r>
            <a:r>
              <a:rPr lang="cs-CZ" sz="2300" dirty="0" smtClean="0">
                <a:ea typeface="Arial" charset="0"/>
                <a:cs typeface="Arial" charset="0"/>
              </a:rPr>
              <a:t> Eichler, HG, </a:t>
            </a:r>
            <a:r>
              <a:rPr lang="cs-CZ" sz="2300" i="1" dirty="0" smtClean="0">
                <a:ea typeface="Arial" charset="0"/>
                <a:cs typeface="Arial" charset="0"/>
              </a:rPr>
              <a:t>et al</a:t>
            </a:r>
            <a:r>
              <a:rPr lang="cs-CZ" sz="2300" i="1" dirty="0">
                <a:ea typeface="Arial" charset="0"/>
                <a:cs typeface="Arial" charset="0"/>
              </a:rPr>
              <a:t>. </a:t>
            </a:r>
            <a:r>
              <a:rPr lang="cs-CZ" sz="2300" dirty="0" err="1">
                <a:ea typeface="Arial" charset="0"/>
                <a:cs typeface="Arial" charset="0"/>
              </a:rPr>
              <a:t>Adaptive</a:t>
            </a:r>
            <a:r>
              <a:rPr lang="cs-CZ" sz="2300" dirty="0">
                <a:ea typeface="Arial" charset="0"/>
                <a:cs typeface="Arial" charset="0"/>
              </a:rPr>
              <a:t> </a:t>
            </a:r>
            <a:r>
              <a:rPr lang="cs-CZ" sz="2300" dirty="0" err="1">
                <a:ea typeface="Arial" charset="0"/>
                <a:cs typeface="Arial" charset="0"/>
              </a:rPr>
              <a:t>licensing</a:t>
            </a:r>
            <a:r>
              <a:rPr lang="cs-CZ" sz="2300" dirty="0">
                <a:ea typeface="Arial" charset="0"/>
                <a:cs typeface="Arial" charset="0"/>
              </a:rPr>
              <a:t>: </a:t>
            </a:r>
            <a:r>
              <a:rPr lang="cs-CZ" sz="2300" dirty="0" err="1">
                <a:ea typeface="Arial" charset="0"/>
                <a:cs typeface="Arial" charset="0"/>
              </a:rPr>
              <a:t>taking</a:t>
            </a:r>
            <a:r>
              <a:rPr lang="cs-CZ" sz="2300" dirty="0">
                <a:ea typeface="Arial" charset="0"/>
                <a:cs typeface="Arial" charset="0"/>
              </a:rPr>
              <a:t> </a:t>
            </a:r>
            <a:r>
              <a:rPr lang="cs-CZ" sz="2300" dirty="0" err="1">
                <a:ea typeface="Arial" charset="0"/>
                <a:cs typeface="Arial" charset="0"/>
              </a:rPr>
              <a:t>the</a:t>
            </a:r>
            <a:r>
              <a:rPr lang="cs-CZ" sz="2300" dirty="0">
                <a:ea typeface="Arial" charset="0"/>
                <a:cs typeface="Arial" charset="0"/>
              </a:rPr>
              <a:t> </a:t>
            </a:r>
            <a:r>
              <a:rPr lang="cs-CZ" sz="2300" dirty="0" err="1">
                <a:ea typeface="Arial" charset="0"/>
                <a:cs typeface="Arial" charset="0"/>
              </a:rPr>
              <a:t>next</a:t>
            </a:r>
            <a:r>
              <a:rPr lang="cs-CZ" sz="2300" dirty="0">
                <a:ea typeface="Arial" charset="0"/>
                <a:cs typeface="Arial" charset="0"/>
              </a:rPr>
              <a:t> step in </a:t>
            </a:r>
            <a:r>
              <a:rPr lang="cs-CZ" sz="2300" dirty="0" err="1">
                <a:ea typeface="Arial" charset="0"/>
                <a:cs typeface="Arial" charset="0"/>
              </a:rPr>
              <a:t>the</a:t>
            </a:r>
            <a:r>
              <a:rPr lang="cs-CZ" sz="2300" dirty="0">
                <a:ea typeface="Arial" charset="0"/>
                <a:cs typeface="Arial" charset="0"/>
              </a:rPr>
              <a:t> </a:t>
            </a:r>
            <a:r>
              <a:rPr lang="cs-CZ" sz="2300" dirty="0" err="1">
                <a:ea typeface="Arial" charset="0"/>
                <a:cs typeface="Arial" charset="0"/>
              </a:rPr>
              <a:t>evolution</a:t>
            </a:r>
            <a:r>
              <a:rPr lang="cs-CZ" sz="2300" dirty="0">
                <a:ea typeface="Arial" charset="0"/>
                <a:cs typeface="Arial" charset="0"/>
              </a:rPr>
              <a:t> </a:t>
            </a:r>
            <a:r>
              <a:rPr lang="cs-CZ" sz="2300" dirty="0" err="1">
                <a:ea typeface="Arial" charset="0"/>
                <a:cs typeface="Arial" charset="0"/>
              </a:rPr>
              <a:t>of</a:t>
            </a:r>
            <a:r>
              <a:rPr lang="cs-CZ" sz="2300" dirty="0">
                <a:ea typeface="Arial" charset="0"/>
                <a:cs typeface="Arial" charset="0"/>
              </a:rPr>
              <a:t> </a:t>
            </a:r>
            <a:r>
              <a:rPr lang="cs-CZ" sz="2300" dirty="0" err="1">
                <a:ea typeface="Arial" charset="0"/>
                <a:cs typeface="Arial" charset="0"/>
              </a:rPr>
              <a:t>drug</a:t>
            </a:r>
            <a:r>
              <a:rPr lang="cs-CZ" sz="2300" dirty="0">
                <a:ea typeface="Arial" charset="0"/>
                <a:cs typeface="Arial" charset="0"/>
              </a:rPr>
              <a:t> </a:t>
            </a:r>
            <a:r>
              <a:rPr lang="cs-CZ" sz="2300" dirty="0" err="1">
                <a:ea typeface="Arial" charset="0"/>
                <a:cs typeface="Arial" charset="0"/>
              </a:rPr>
              <a:t>approval</a:t>
            </a:r>
            <a:r>
              <a:rPr lang="cs-CZ" sz="2300" dirty="0" smtClean="0">
                <a:ea typeface="Arial" charset="0"/>
                <a:cs typeface="Arial" charset="0"/>
              </a:rPr>
              <a:t>. </a:t>
            </a:r>
            <a:r>
              <a:rPr lang="it-IT" sz="2300" i="1" dirty="0" err="1" smtClean="0">
                <a:ea typeface="Arial" charset="0"/>
                <a:cs typeface="Arial" charset="0"/>
              </a:rPr>
              <a:t>Clin</a:t>
            </a:r>
            <a:r>
              <a:rPr lang="it-IT" sz="2300" i="1" dirty="0" smtClean="0">
                <a:ea typeface="Arial" charset="0"/>
                <a:cs typeface="Arial" charset="0"/>
              </a:rPr>
              <a:t>. </a:t>
            </a:r>
            <a:r>
              <a:rPr lang="it-IT" sz="2300" i="1" dirty="0" err="1" smtClean="0">
                <a:ea typeface="Arial" charset="0"/>
                <a:cs typeface="Arial" charset="0"/>
              </a:rPr>
              <a:t>Pharmacol</a:t>
            </a:r>
            <a:r>
              <a:rPr lang="it-IT" sz="2300" i="1" dirty="0" smtClean="0">
                <a:ea typeface="Arial" charset="0"/>
                <a:cs typeface="Arial" charset="0"/>
              </a:rPr>
              <a:t>. </a:t>
            </a:r>
            <a:r>
              <a:rPr lang="it-IT" sz="2300" i="1" dirty="0" err="1">
                <a:ea typeface="Arial" charset="0"/>
                <a:cs typeface="Arial" charset="0"/>
              </a:rPr>
              <a:t>Ther</a:t>
            </a:r>
            <a:r>
              <a:rPr lang="it-IT" sz="2300" i="1" dirty="0">
                <a:ea typeface="Arial" charset="0"/>
                <a:cs typeface="Arial" charset="0"/>
              </a:rPr>
              <a:t>.</a:t>
            </a:r>
            <a:r>
              <a:rPr lang="it-IT" sz="2300" dirty="0">
                <a:ea typeface="Arial" charset="0"/>
                <a:cs typeface="Arial" charset="0"/>
              </a:rPr>
              <a:t> 2012 Mar;91(3):426-37</a:t>
            </a:r>
            <a:r>
              <a:rPr lang="it-IT" sz="2300" dirty="0" smtClean="0">
                <a:ea typeface="Arial" charset="0"/>
                <a:cs typeface="Arial" charset="0"/>
              </a:rPr>
              <a:t>. </a:t>
            </a:r>
            <a:r>
              <a:rPr lang="it-IT" sz="2300" dirty="0" err="1" smtClean="0">
                <a:ea typeface="Arial" charset="0"/>
                <a:cs typeface="Arial" charset="0"/>
              </a:rPr>
              <a:t>PubMed</a:t>
            </a:r>
            <a:r>
              <a:rPr lang="it-IT" sz="2300" dirty="0" smtClean="0">
                <a:ea typeface="Arial" charset="0"/>
                <a:cs typeface="Arial" charset="0"/>
              </a:rPr>
              <a:t> </a:t>
            </a:r>
            <a:r>
              <a:rPr lang="cs-CZ" sz="2300" dirty="0">
                <a:ea typeface="Arial" charset="0"/>
                <a:cs typeface="Arial" charset="0"/>
              </a:rPr>
              <a:t>PMID: </a:t>
            </a:r>
            <a:r>
              <a:rPr lang="cs-CZ" sz="2300" dirty="0" smtClean="0">
                <a:ea typeface="Arial" charset="0"/>
                <a:cs typeface="Arial" charset="0"/>
              </a:rPr>
              <a:t>22336591</a:t>
            </a:r>
            <a:endParaRPr lang="en-US" sz="2300" baseline="30000" dirty="0">
              <a:ea typeface="Arial" charset="0"/>
              <a:cs typeface="Arial" charset="0"/>
            </a:endParaRPr>
          </a:p>
        </p:txBody>
      </p:sp>
      <p:sp>
        <p:nvSpPr>
          <p:cNvPr id="4" name="Footer Placeholder 3"/>
          <p:cNvSpPr>
            <a:spLocks noGrp="1"/>
          </p:cNvSpPr>
          <p:nvPr>
            <p:ph type="ftr" sz="quarter" idx="11"/>
          </p:nvPr>
        </p:nvSpPr>
        <p:spPr>
          <a:xfrm>
            <a:off x="1849169" y="6291751"/>
            <a:ext cx="8361631" cy="370497"/>
          </a:xfrm>
        </p:spPr>
        <p:txBody>
          <a:bodyPr/>
          <a:lstStyle/>
          <a:p>
            <a:r>
              <a:rPr lang="en-US" dirty="0"/>
              <a:t>DIA-BSWG F2F, </a:t>
            </a:r>
            <a:r>
              <a:rPr lang="en-US" dirty="0" smtClean="0"/>
              <a:t>Baltimore 2017</a:t>
            </a:r>
            <a:endParaRPr lang="en-US" dirty="0"/>
          </a:p>
        </p:txBody>
      </p:sp>
    </p:spTree>
    <p:extLst>
      <p:ext uri="{BB962C8B-B14F-4D97-AF65-F5344CB8AC3E}">
        <p14:creationId xmlns:p14="http://schemas.microsoft.com/office/powerpoint/2010/main" val="1093964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Outreach Update</a:t>
            </a:r>
            <a:endParaRPr lang="en-US" dirty="0"/>
          </a:p>
        </p:txBody>
      </p:sp>
      <p:sp>
        <p:nvSpPr>
          <p:cNvPr id="3" name="Content Placeholder 2"/>
          <p:cNvSpPr>
            <a:spLocks noGrp="1"/>
          </p:cNvSpPr>
          <p:nvPr>
            <p:ph idx="1"/>
          </p:nvPr>
        </p:nvSpPr>
        <p:spPr>
          <a:xfrm>
            <a:off x="1847581" y="1672047"/>
            <a:ext cx="9657031" cy="4239176"/>
          </a:xfrm>
        </p:spPr>
        <p:txBody>
          <a:bodyPr>
            <a:normAutofit fontScale="85000" lnSpcReduction="10000"/>
          </a:bodyPr>
          <a:lstStyle/>
          <a:p>
            <a:pPr lvl="0"/>
            <a:r>
              <a:rPr lang="en-US" dirty="0" smtClean="0"/>
              <a:t>Chairs: Jennifer Clark and Ross Bray</a:t>
            </a:r>
          </a:p>
          <a:p>
            <a:r>
              <a:rPr lang="en-US" dirty="0"/>
              <a:t>10 cross functional members; collaboration with ADSWG</a:t>
            </a:r>
          </a:p>
          <a:p>
            <a:pPr lvl="0"/>
            <a:r>
              <a:rPr lang="en-US" dirty="0" smtClean="0"/>
              <a:t>Goal: </a:t>
            </a:r>
            <a:r>
              <a:rPr lang="en-US" dirty="0"/>
              <a:t>coordinate and provide adaptive and Bayesian educational support which will help our </a:t>
            </a:r>
            <a:r>
              <a:rPr lang="en-US" dirty="0" smtClean="0"/>
              <a:t>medical colleagues to </a:t>
            </a:r>
            <a:r>
              <a:rPr lang="en-US" dirty="0"/>
              <a:t>implement adaptive and Bayesian approaches in drug development on a more regular basis as appropriate.  </a:t>
            </a:r>
            <a:endParaRPr lang="en-US" dirty="0" smtClean="0"/>
          </a:p>
          <a:p>
            <a:pPr lvl="1"/>
            <a:r>
              <a:rPr lang="en-US" dirty="0" smtClean="0"/>
              <a:t>We </a:t>
            </a:r>
            <a:r>
              <a:rPr lang="en-US" dirty="0"/>
              <a:t>intend to provide education at a variety of levels, i.e., to meet the needs of medical colleagues working in different </a:t>
            </a:r>
            <a:r>
              <a:rPr lang="en-US" dirty="0" smtClean="0"/>
              <a:t>organizations. </a:t>
            </a:r>
          </a:p>
          <a:p>
            <a:pPr lvl="0"/>
            <a:r>
              <a:rPr lang="en-US" dirty="0" smtClean="0"/>
              <a:t>Charter document close to completion</a:t>
            </a:r>
          </a:p>
          <a:p>
            <a:pPr lvl="0"/>
            <a:r>
              <a:rPr lang="en-US" dirty="0" smtClean="0"/>
              <a:t>Future work: focus groups with medical colleagues, create and distribute survey</a:t>
            </a:r>
          </a:p>
          <a:p>
            <a:pPr marL="0" lvl="0" indent="0">
              <a:buNone/>
            </a:pPr>
            <a:r>
              <a:rPr lang="en-US" dirty="0"/>
              <a:t>	</a:t>
            </a:r>
          </a:p>
          <a:p>
            <a:pPr marL="0" indent="0">
              <a:buNone/>
            </a:pPr>
            <a:endParaRPr lang="en-US" dirty="0"/>
          </a:p>
        </p:txBody>
      </p:sp>
      <p:sp>
        <p:nvSpPr>
          <p:cNvPr id="4" name="Footer Placeholder 3"/>
          <p:cNvSpPr>
            <a:spLocks noGrp="1"/>
          </p:cNvSpPr>
          <p:nvPr>
            <p:ph type="ftr" sz="quarter" idx="11"/>
          </p:nvPr>
        </p:nvSpPr>
        <p:spPr>
          <a:xfrm>
            <a:off x="1849169" y="6291751"/>
            <a:ext cx="8361631" cy="370497"/>
          </a:xfrm>
        </p:spPr>
        <p:txBody>
          <a:bodyPr/>
          <a:lstStyle/>
          <a:p>
            <a:r>
              <a:rPr lang="en-US" dirty="0"/>
              <a:t>DIA-BSWG F2F, </a:t>
            </a:r>
            <a:r>
              <a:rPr lang="en-US" dirty="0" smtClean="0"/>
              <a:t>Baltimore 2017</a:t>
            </a:r>
            <a:endParaRPr lang="en-US" dirty="0"/>
          </a:p>
        </p:txBody>
      </p:sp>
    </p:spTree>
    <p:extLst>
      <p:ext uri="{BB962C8B-B14F-4D97-AF65-F5344CB8AC3E}">
        <p14:creationId xmlns:p14="http://schemas.microsoft.com/office/powerpoint/2010/main" val="2968387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 </a:t>
            </a:r>
            <a:r>
              <a:rPr lang="en-US" dirty="0" err="1" smtClean="0"/>
              <a:t>Subteam</a:t>
            </a:r>
            <a:r>
              <a:rPr lang="en-US" dirty="0" smtClean="0"/>
              <a:t> Update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Chair: Cory Heilmann</a:t>
            </a:r>
          </a:p>
          <a:p>
            <a:r>
              <a:rPr lang="en-US" dirty="0" smtClean="0"/>
              <a:t>8 members; collaboration with ADSWG</a:t>
            </a:r>
          </a:p>
          <a:p>
            <a:r>
              <a:rPr lang="en-US" dirty="0" smtClean="0"/>
              <a:t>Bayesian book chapter under development</a:t>
            </a:r>
          </a:p>
          <a:p>
            <a:pPr lvl="1"/>
            <a:r>
              <a:rPr lang="en-US" dirty="0" smtClean="0"/>
              <a:t>The </a:t>
            </a:r>
            <a:r>
              <a:rPr lang="en-US" dirty="0"/>
              <a:t>increase in use and acceptance of Bayesian methodology in clinical trials has led to a need for guidance on how to report and document such methodology.  ICH and various regulatory agencies recommend including language regarding the planned analyses for primary and other key analyses in the protocol and in a pre-specified analysis plan. This chapter recommends the level of detail to include in protocols and analysis plan. Additionally, as the majority of Bayesian analyses involve simulation instead of closed form analyses, this chapter provides guidance on information to be included in a simulation plan and simulations report to support study design.  </a:t>
            </a:r>
            <a:endParaRPr lang="en-US" dirty="0" smtClean="0"/>
          </a:p>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14</a:t>
            </a:fld>
            <a:endParaRPr lang="en-US" dirty="0"/>
          </a:p>
        </p:txBody>
      </p:sp>
      <p:sp>
        <p:nvSpPr>
          <p:cNvPr id="6" name="Footer Placeholder 3"/>
          <p:cNvSpPr>
            <a:spLocks noGrp="1"/>
          </p:cNvSpPr>
          <p:nvPr>
            <p:ph type="ftr" sz="quarter" idx="11"/>
          </p:nvPr>
        </p:nvSpPr>
        <p:spPr>
          <a:xfrm>
            <a:off x="1849169" y="6291751"/>
            <a:ext cx="8361631" cy="370497"/>
          </a:xfrm>
        </p:spPr>
        <p:txBody>
          <a:bodyPr/>
          <a:lstStyle/>
          <a:p>
            <a:r>
              <a:rPr lang="en-US" dirty="0"/>
              <a:t>DIA-BSWG F2F, </a:t>
            </a:r>
            <a:r>
              <a:rPr lang="en-US" dirty="0" smtClean="0"/>
              <a:t>Baltimore 2017</a:t>
            </a:r>
            <a:endParaRPr lang="en-US" dirty="0"/>
          </a:p>
        </p:txBody>
      </p:sp>
    </p:spTree>
    <p:extLst>
      <p:ext uri="{BB962C8B-B14F-4D97-AF65-F5344CB8AC3E}">
        <p14:creationId xmlns:p14="http://schemas.microsoft.com/office/powerpoint/2010/main" val="3256268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26"/>
          <p:cNvSpPr>
            <a:spLocks noGrp="1"/>
          </p:cNvSpPr>
          <p:nvPr>
            <p:ph type="title"/>
          </p:nvPr>
        </p:nvSpPr>
        <p:spPr/>
        <p:txBody>
          <a:bodyPr>
            <a:normAutofit/>
          </a:bodyPr>
          <a:lstStyle/>
          <a:p>
            <a:r>
              <a:rPr lang="en-US" dirty="0" smtClean="0">
                <a:solidFill>
                  <a:srgbClr val="0070C0"/>
                </a:solidFill>
                <a:cs typeface="Microsoft Sans Serif" pitchFamily="34" charset="0"/>
              </a:rPr>
              <a:t>Bayesian KOL Lecture Series</a:t>
            </a:r>
            <a:endParaRPr lang="en-US" sz="4000" dirty="0">
              <a:solidFill>
                <a:srgbClr val="0070C0"/>
              </a:solidFill>
              <a:cs typeface="Microsoft Sans Serif" pitchFamily="34" charset="0"/>
            </a:endParaRPr>
          </a:p>
        </p:txBody>
      </p:sp>
      <p:sp>
        <p:nvSpPr>
          <p:cNvPr id="28" name="Content Placeholder 27"/>
          <p:cNvSpPr>
            <a:spLocks noGrp="1"/>
          </p:cNvSpPr>
          <p:nvPr>
            <p:ph idx="1"/>
          </p:nvPr>
        </p:nvSpPr>
        <p:spPr>
          <a:xfrm>
            <a:off x="1847581" y="1465729"/>
            <a:ext cx="9657031" cy="4719918"/>
          </a:xfrm>
        </p:spPr>
        <p:txBody>
          <a:bodyPr>
            <a:normAutofit fontScale="70000" lnSpcReduction="20000"/>
          </a:bodyPr>
          <a:lstStyle/>
          <a:p>
            <a:r>
              <a:rPr lang="en-US" dirty="0" smtClean="0">
                <a:cs typeface="Microsoft Sans Serif" pitchFamily="34" charset="0"/>
              </a:rPr>
              <a:t>Organizing committee: Kert Viele, Mathangi Gopalakrishnan, Amy Xia, Karen Price, Mani Lakshminarayanan, John Scott, Fanni Natanegara</a:t>
            </a:r>
          </a:p>
          <a:p>
            <a:pPr marL="342900" lvl="1" indent="-342900"/>
            <a:r>
              <a:rPr lang="en-US" dirty="0">
                <a:cs typeface="Microsoft Sans Serif" pitchFamily="34" charset="0"/>
              </a:rPr>
              <a:t>Focus on interesting methodology, case studies, and communication within sponsors as well as regulatory </a:t>
            </a:r>
            <a:r>
              <a:rPr lang="en-US" dirty="0" smtClean="0">
                <a:cs typeface="Microsoft Sans Serif" pitchFamily="34" charset="0"/>
              </a:rPr>
              <a:t>aspects</a:t>
            </a:r>
          </a:p>
          <a:p>
            <a:r>
              <a:rPr lang="en-US" dirty="0" smtClean="0">
                <a:cs typeface="Microsoft Sans Serif" pitchFamily="34" charset="0"/>
              </a:rPr>
              <a:t>Webinar series started in June 2017!</a:t>
            </a:r>
          </a:p>
          <a:p>
            <a:pPr lvl="1"/>
            <a:r>
              <a:rPr lang="en-US" dirty="0" smtClean="0"/>
              <a:t>Presentation </a:t>
            </a:r>
            <a:r>
              <a:rPr lang="en-US" dirty="0"/>
              <a:t>from Dr. Scott Berry on “Bayesian Methods in Pharmaceutical Development and Clinical Trial Design”.  </a:t>
            </a:r>
            <a:endParaRPr lang="en-US" dirty="0" smtClean="0"/>
          </a:p>
          <a:p>
            <a:pPr lvl="1"/>
            <a:r>
              <a:rPr lang="en-US" dirty="0" smtClean="0"/>
              <a:t>Nearly 120 lines were used; few lines had a group of people joined in a room </a:t>
            </a:r>
          </a:p>
          <a:p>
            <a:pPr lvl="1"/>
            <a:r>
              <a:rPr lang="en-US" dirty="0"/>
              <a:t>2hr was well spent with presentation, case examples, and ample time for </a:t>
            </a:r>
            <a:r>
              <a:rPr lang="en-US" dirty="0" smtClean="0"/>
              <a:t>QA</a:t>
            </a:r>
            <a:endParaRPr lang="en-US" dirty="0" smtClean="0">
              <a:cs typeface="Microsoft Sans Serif" pitchFamily="34" charset="0"/>
            </a:endParaRPr>
          </a:p>
          <a:p>
            <a:r>
              <a:rPr lang="en-US" dirty="0" smtClean="0">
                <a:cs typeface="Microsoft Sans Serif" pitchFamily="34" charset="0"/>
              </a:rPr>
              <a:t>Operations:</a:t>
            </a:r>
          </a:p>
          <a:p>
            <a:pPr lvl="1"/>
            <a:r>
              <a:rPr lang="en-US" dirty="0" smtClean="0">
                <a:cs typeface="Microsoft Sans Serif" pitchFamily="34" charset="0"/>
              </a:rPr>
              <a:t>Every 3</a:t>
            </a:r>
            <a:r>
              <a:rPr lang="en-US" baseline="30000" dirty="0" smtClean="0">
                <a:cs typeface="Microsoft Sans Serif" pitchFamily="34" charset="0"/>
              </a:rPr>
              <a:t>rd</a:t>
            </a:r>
            <a:r>
              <a:rPr lang="en-US" dirty="0" smtClean="0">
                <a:cs typeface="Microsoft Sans Serif" pitchFamily="34" charset="0"/>
              </a:rPr>
              <a:t> Friday 11-1pm EST</a:t>
            </a:r>
          </a:p>
          <a:p>
            <a:pPr lvl="1"/>
            <a:r>
              <a:rPr lang="en-US" dirty="0" smtClean="0">
                <a:cs typeface="Microsoft Sans Serif" pitchFamily="34" charset="0"/>
              </a:rPr>
              <a:t>Teleconference and </a:t>
            </a:r>
            <a:r>
              <a:rPr lang="en-US" dirty="0" err="1" smtClean="0">
                <a:cs typeface="Microsoft Sans Serif" pitchFamily="34" charset="0"/>
              </a:rPr>
              <a:t>webconference</a:t>
            </a:r>
            <a:r>
              <a:rPr lang="en-US" dirty="0" smtClean="0">
                <a:cs typeface="Microsoft Sans Serif" pitchFamily="34" charset="0"/>
              </a:rPr>
              <a:t> provided; free of charge</a:t>
            </a:r>
          </a:p>
          <a:p>
            <a:pPr lvl="1"/>
            <a:r>
              <a:rPr lang="en-US" dirty="0" smtClean="0">
                <a:cs typeface="Microsoft Sans Serif" pitchFamily="34" charset="0"/>
              </a:rPr>
              <a:t>Slide deck will be posted </a:t>
            </a:r>
            <a:r>
              <a:rPr lang="en-US" dirty="0">
                <a:cs typeface="Microsoft Sans Serif" pitchFamily="34" charset="0"/>
              </a:rPr>
              <a:t>on http://</a:t>
            </a:r>
            <a:r>
              <a:rPr lang="en-US" dirty="0" smtClean="0">
                <a:cs typeface="Microsoft Sans Serif" pitchFamily="34" charset="0"/>
              </a:rPr>
              <a:t>www.bayesianscientific.org/kol-lecture-series/</a:t>
            </a:r>
          </a:p>
          <a:p>
            <a:r>
              <a:rPr lang="en-US" dirty="0" smtClean="0">
                <a:solidFill>
                  <a:schemeClr val="tx1"/>
                </a:solidFill>
                <a:cs typeface="Microsoft Sans Serif" pitchFamily="34" charset="0"/>
              </a:rPr>
              <a:t>Suggestions for topics or speakers from anyone are welcome! </a:t>
            </a:r>
          </a:p>
        </p:txBody>
      </p:sp>
      <p:sp>
        <p:nvSpPr>
          <p:cNvPr id="5" name="Footer Placeholder 3"/>
          <p:cNvSpPr>
            <a:spLocks noGrp="1"/>
          </p:cNvSpPr>
          <p:nvPr>
            <p:ph type="ftr" sz="quarter" idx="11"/>
          </p:nvPr>
        </p:nvSpPr>
        <p:spPr>
          <a:xfrm>
            <a:off x="1849169" y="6291751"/>
            <a:ext cx="8361631" cy="370497"/>
          </a:xfrm>
        </p:spPr>
        <p:txBody>
          <a:bodyPr/>
          <a:lstStyle/>
          <a:p>
            <a:r>
              <a:rPr lang="en-US" dirty="0"/>
              <a:t>DIA-BSWG F2F, </a:t>
            </a:r>
            <a:r>
              <a:rPr lang="en-US" dirty="0" smtClean="0"/>
              <a:t>Baltimore 2017</a:t>
            </a:r>
            <a:endParaRPr lang="en-US" dirty="0"/>
          </a:p>
        </p:txBody>
      </p:sp>
    </p:spTree>
    <p:extLst>
      <p:ext uri="{BB962C8B-B14F-4D97-AF65-F5344CB8AC3E}">
        <p14:creationId xmlns:p14="http://schemas.microsoft.com/office/powerpoint/2010/main" val="3153137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81" y="311758"/>
            <a:ext cx="9657032" cy="1317171"/>
          </a:xfrm>
        </p:spPr>
        <p:txBody>
          <a:bodyPr>
            <a:normAutofit fontScale="90000"/>
          </a:bodyPr>
          <a:lstStyle/>
          <a:p>
            <a:r>
              <a:rPr lang="en-US" dirty="0">
                <a:solidFill>
                  <a:srgbClr val="0070C0"/>
                </a:solidFill>
              </a:rPr>
              <a:t>‘Bayesian Applications in Pharmaceutical Development’</a:t>
            </a:r>
            <a:r>
              <a:rPr lang="en-US" dirty="0">
                <a:solidFill>
                  <a:schemeClr val="tx1"/>
                </a:solidFill>
              </a:rPr>
              <a:t/>
            </a:r>
            <a:br>
              <a:rPr lang="en-US" dirty="0">
                <a:solidFill>
                  <a:schemeClr val="tx1"/>
                </a:solidFill>
              </a:rPr>
            </a:br>
            <a:endParaRPr lang="en-US" dirty="0"/>
          </a:p>
        </p:txBody>
      </p:sp>
      <p:sp>
        <p:nvSpPr>
          <p:cNvPr id="3" name="Content Placeholder 2"/>
          <p:cNvSpPr>
            <a:spLocks noGrp="1"/>
          </p:cNvSpPr>
          <p:nvPr>
            <p:ph idx="1"/>
          </p:nvPr>
        </p:nvSpPr>
        <p:spPr>
          <a:xfrm>
            <a:off x="1847581" y="1628929"/>
            <a:ext cx="9657031" cy="4785318"/>
          </a:xfrm>
        </p:spPr>
        <p:txBody>
          <a:bodyPr>
            <a:normAutofit fontScale="55000" lnSpcReduction="20000"/>
          </a:bodyPr>
          <a:lstStyle/>
          <a:p>
            <a:r>
              <a:rPr lang="en-US" dirty="0" smtClean="0"/>
              <a:t>Editors: Mani Lakshminarayanan and Fanni Natanegara</a:t>
            </a:r>
          </a:p>
          <a:p>
            <a:pPr lvl="0"/>
            <a:r>
              <a:rPr lang="en-US" b="1" dirty="0"/>
              <a:t>Introduction </a:t>
            </a:r>
            <a:r>
              <a:rPr lang="en-US" dirty="0"/>
              <a:t>[Fanni Natanegara, Mani Lakshminarayanan</a:t>
            </a:r>
            <a:r>
              <a:rPr lang="en-US" dirty="0" smtClean="0"/>
              <a:t>]</a:t>
            </a:r>
            <a:endParaRPr lang="en-US" dirty="0"/>
          </a:p>
          <a:p>
            <a:pPr lvl="0"/>
            <a:r>
              <a:rPr lang="en-US" b="1" dirty="0"/>
              <a:t>Building prior</a:t>
            </a:r>
            <a:endParaRPr lang="en-US" dirty="0"/>
          </a:p>
          <a:p>
            <a:pPr lvl="1"/>
            <a:r>
              <a:rPr lang="en-US" dirty="0" smtClean="0"/>
              <a:t>On incorporation of historical control data in clinical trials [G. Frank Liu, Wen Li, Larry Gould] </a:t>
            </a:r>
          </a:p>
          <a:p>
            <a:pPr lvl="1"/>
            <a:r>
              <a:rPr lang="en-US" dirty="0" smtClean="0"/>
              <a:t>Practical considerations for building prior [John Zhong, Guochen Song, Baoguang Han, Stacy Lindborg]</a:t>
            </a:r>
          </a:p>
          <a:p>
            <a:pPr lvl="1"/>
            <a:r>
              <a:rPr lang="en-US" dirty="0" smtClean="0"/>
              <a:t>Leveraging expert knowledge to develop robust informative prior belief distributions to aid decision making in drug and medical device development [Karen Price, Tim Montague]</a:t>
            </a:r>
          </a:p>
          <a:p>
            <a:pPr lvl="0"/>
            <a:r>
              <a:rPr lang="en-US" b="1" dirty="0" smtClean="0"/>
              <a:t>Discovery/Preclinical </a:t>
            </a:r>
            <a:r>
              <a:rPr lang="en-US" b="1" dirty="0"/>
              <a:t>phase</a:t>
            </a:r>
            <a:endParaRPr lang="en-US" dirty="0"/>
          </a:p>
          <a:p>
            <a:pPr lvl="1"/>
            <a:r>
              <a:rPr lang="en-US" dirty="0" smtClean="0"/>
              <a:t>Use of Bayesian Methods for In Vivo Assays Developments &amp; Use – [Benoit Beck, Phil Iversen]</a:t>
            </a:r>
            <a:r>
              <a:rPr lang="en-US" b="1" dirty="0" smtClean="0"/>
              <a:t> </a:t>
            </a:r>
            <a:endParaRPr lang="en-US" dirty="0" smtClean="0"/>
          </a:p>
          <a:p>
            <a:pPr lvl="0"/>
            <a:r>
              <a:rPr lang="en-US" b="1" dirty="0" smtClean="0"/>
              <a:t>Clinical </a:t>
            </a:r>
            <a:r>
              <a:rPr lang="en-US" b="1" dirty="0"/>
              <a:t>phase</a:t>
            </a:r>
            <a:endParaRPr lang="en-US" dirty="0"/>
          </a:p>
          <a:p>
            <a:pPr lvl="1"/>
            <a:r>
              <a:rPr lang="en-US" dirty="0"/>
              <a:t>Bayesian methods for dose response study [Neal Thomas</a:t>
            </a:r>
            <a:r>
              <a:rPr lang="en-US" dirty="0" smtClean="0"/>
              <a:t>]</a:t>
            </a:r>
            <a:endParaRPr lang="en-US" dirty="0"/>
          </a:p>
          <a:p>
            <a:pPr lvl="1"/>
            <a:r>
              <a:rPr lang="en-US" dirty="0"/>
              <a:t>Executing and Reporting Clinical Trial Simulations:  Practical Recommendations for Best Practices</a:t>
            </a:r>
            <a:r>
              <a:rPr lang="en-US" b="1" dirty="0"/>
              <a:t> </a:t>
            </a:r>
            <a:r>
              <a:rPr lang="en-US" dirty="0"/>
              <a:t>[Cory Heilmann, Fanni Natanegara, </a:t>
            </a:r>
            <a:r>
              <a:rPr lang="en-US" dirty="0" err="1"/>
              <a:t>Matilde</a:t>
            </a:r>
            <a:r>
              <a:rPr lang="en-US" dirty="0"/>
              <a:t> Sanchez-</a:t>
            </a:r>
            <a:r>
              <a:rPr lang="en-US" dirty="0" err="1"/>
              <a:t>Kam</a:t>
            </a:r>
            <a:r>
              <a:rPr lang="en-US" dirty="0"/>
              <a:t>, Maria Costa, John Seaman, Radha Railkar, Karen Price, Meg Gamalo] </a:t>
            </a:r>
          </a:p>
          <a:p>
            <a:pPr lvl="1"/>
            <a:r>
              <a:rPr lang="en-US" dirty="0"/>
              <a:t>Reporting of Bayesian Analyses in Clinical Research: Some Recommendations [Melvin </a:t>
            </a:r>
            <a:r>
              <a:rPr lang="en-US" dirty="0" err="1"/>
              <a:t>Munsaka</a:t>
            </a:r>
            <a:r>
              <a:rPr lang="en-US" dirty="0"/>
              <a:t>, Mani Lakshminarayanan]                                                                                                                                               </a:t>
            </a:r>
          </a:p>
          <a:p>
            <a:pPr lvl="1"/>
            <a:r>
              <a:rPr lang="en-US" dirty="0"/>
              <a:t>Handling missing data in clinical trials with Bayesian and imputation approaches [Xin Zhao, Neal Thomas, Stacy Lindborg and Frank Liu]</a:t>
            </a:r>
          </a:p>
          <a:p>
            <a:pPr lvl="1"/>
            <a:r>
              <a:rPr lang="en-US" dirty="0"/>
              <a:t>Bayesian Probability of Success Estimation for Go / No-Go Decision-Making [Qi Tang, Alan Hartford]</a:t>
            </a:r>
          </a:p>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16</a:t>
            </a:fld>
            <a:endParaRPr lang="en-US" dirty="0"/>
          </a:p>
        </p:txBody>
      </p:sp>
      <p:sp>
        <p:nvSpPr>
          <p:cNvPr id="6" name="Footer Placeholder 3"/>
          <p:cNvSpPr>
            <a:spLocks noGrp="1"/>
          </p:cNvSpPr>
          <p:nvPr>
            <p:ph type="ftr" sz="quarter" idx="11"/>
          </p:nvPr>
        </p:nvSpPr>
        <p:spPr>
          <a:xfrm>
            <a:off x="1849169" y="6291751"/>
            <a:ext cx="8361631" cy="370497"/>
          </a:xfrm>
        </p:spPr>
        <p:txBody>
          <a:bodyPr/>
          <a:lstStyle/>
          <a:p>
            <a:r>
              <a:rPr lang="en-US" dirty="0"/>
              <a:t>DIA-BSWG F2F, </a:t>
            </a:r>
            <a:r>
              <a:rPr lang="en-US" dirty="0" smtClean="0"/>
              <a:t>Baltimore 2017</a:t>
            </a:r>
            <a:endParaRPr lang="en-US" dirty="0"/>
          </a:p>
        </p:txBody>
      </p:sp>
    </p:spTree>
    <p:extLst>
      <p:ext uri="{BB962C8B-B14F-4D97-AF65-F5344CB8AC3E}">
        <p14:creationId xmlns:p14="http://schemas.microsoft.com/office/powerpoint/2010/main" val="3603688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‘Bayesian Applications in Pharmaceutical Development’</a:t>
            </a:r>
          </a:p>
        </p:txBody>
      </p:sp>
      <p:sp>
        <p:nvSpPr>
          <p:cNvPr id="3" name="Content Placeholder 2"/>
          <p:cNvSpPr>
            <a:spLocks noGrp="1"/>
          </p:cNvSpPr>
          <p:nvPr>
            <p:ph idx="1"/>
          </p:nvPr>
        </p:nvSpPr>
        <p:spPr/>
        <p:txBody>
          <a:bodyPr>
            <a:normAutofit fontScale="62500" lnSpcReduction="20000"/>
          </a:bodyPr>
          <a:lstStyle/>
          <a:p>
            <a:pPr lvl="0"/>
            <a:r>
              <a:rPr lang="en-US" b="1" dirty="0"/>
              <a:t>Product Development</a:t>
            </a:r>
            <a:endParaRPr lang="en-US" dirty="0"/>
          </a:p>
          <a:p>
            <a:pPr lvl="1"/>
            <a:r>
              <a:rPr lang="en-US" dirty="0"/>
              <a:t>Bayesian Assurance in the Process Validation Life-Cycle [Paul Faya, John W. Seaman, Jr, James D. Stamey</a:t>
            </a:r>
            <a:r>
              <a:rPr lang="en-US" dirty="0" smtClean="0"/>
              <a:t>]</a:t>
            </a:r>
            <a:endParaRPr lang="en-US" dirty="0"/>
          </a:p>
          <a:p>
            <a:pPr lvl="0"/>
            <a:r>
              <a:rPr lang="en-US" b="1" dirty="0"/>
              <a:t>Regulatory Overview of Bayesian Application</a:t>
            </a:r>
            <a:r>
              <a:rPr lang="en-US" dirty="0"/>
              <a:t> </a:t>
            </a:r>
            <a:r>
              <a:rPr lang="en-US" dirty="0" smtClean="0"/>
              <a:t>[Lei Huang, Telba Irony]</a:t>
            </a:r>
            <a:r>
              <a:rPr lang="en-US" dirty="0" smtClean="0">
                <a:hlinkClick r:id="rId2"/>
              </a:rPr>
              <a:t> </a:t>
            </a:r>
            <a:endParaRPr lang="en-US" dirty="0" smtClean="0"/>
          </a:p>
          <a:p>
            <a:pPr lvl="0"/>
            <a:r>
              <a:rPr lang="en-US" b="1" dirty="0" smtClean="0"/>
              <a:t>Computational tools</a:t>
            </a:r>
            <a:r>
              <a:rPr lang="en-US" dirty="0" smtClean="0"/>
              <a:t> </a:t>
            </a:r>
          </a:p>
          <a:p>
            <a:pPr lvl="1"/>
            <a:r>
              <a:rPr lang="en-US" dirty="0" smtClean="0"/>
              <a:t>Bayesian computation tools [David Kahle, Michael Sonksen]</a:t>
            </a:r>
          </a:p>
          <a:p>
            <a:pPr lvl="1"/>
            <a:r>
              <a:rPr lang="en-US" dirty="0" smtClean="0"/>
              <a:t>Software </a:t>
            </a:r>
            <a:r>
              <a:rPr lang="en-US" dirty="0"/>
              <a:t>Tools for Bayesian Analysis [Melvin </a:t>
            </a:r>
            <a:r>
              <a:rPr lang="en-US" dirty="0" err="1"/>
              <a:t>Munsaka</a:t>
            </a:r>
            <a:r>
              <a:rPr lang="en-US" dirty="0"/>
              <a:t>, Michael Sonksen, Richard Zink</a:t>
            </a:r>
            <a:r>
              <a:rPr lang="en-US" dirty="0" smtClean="0"/>
              <a:t>]</a:t>
            </a:r>
            <a:r>
              <a:rPr lang="en-US" b="1" dirty="0"/>
              <a:t> </a:t>
            </a:r>
            <a:endParaRPr lang="en-US" dirty="0"/>
          </a:p>
          <a:p>
            <a:pPr lvl="0"/>
            <a:r>
              <a:rPr lang="en-US" b="1" dirty="0"/>
              <a:t>Special topics</a:t>
            </a:r>
            <a:endParaRPr lang="en-US" dirty="0"/>
          </a:p>
          <a:p>
            <a:pPr lvl="1"/>
            <a:r>
              <a:rPr lang="en-US" dirty="0"/>
              <a:t>Rare disease: Bayesian Applications Empowered by Natural History Data for Rare Diseases Drug Development [Shu Han]</a:t>
            </a:r>
          </a:p>
          <a:p>
            <a:pPr lvl="1"/>
            <a:r>
              <a:rPr lang="en-US" dirty="0"/>
              <a:t>Pediatric: The challenges and advantages of utilizing Bayesian statistical methodology in the extrapolation of adult efficacy data to pediatric study design and evaluation [Meg Gamalo]</a:t>
            </a:r>
          </a:p>
          <a:p>
            <a:pPr lvl="1"/>
            <a:r>
              <a:rPr lang="en-US" dirty="0"/>
              <a:t>Personalized treatment selection rules based on predictive probability [Brian Hobbs, </a:t>
            </a:r>
            <a:r>
              <a:rPr lang="en-US" dirty="0" err="1"/>
              <a:t>Junshen</a:t>
            </a:r>
            <a:r>
              <a:rPr lang="en-US" dirty="0"/>
              <a:t> Ma, Francesco </a:t>
            </a:r>
            <a:r>
              <a:rPr lang="en-US" dirty="0" err="1"/>
              <a:t>Stingo</a:t>
            </a:r>
            <a:r>
              <a:rPr lang="en-US" dirty="0"/>
              <a:t>]</a:t>
            </a:r>
          </a:p>
          <a:p>
            <a:pPr marL="0" indent="0">
              <a:buNone/>
            </a:pPr>
            <a:endParaRPr lang="en-US" dirty="0"/>
          </a:p>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17</a:t>
            </a:fld>
            <a:endParaRPr lang="en-US" dirty="0"/>
          </a:p>
        </p:txBody>
      </p:sp>
      <p:sp>
        <p:nvSpPr>
          <p:cNvPr id="6" name="Footer Placeholder 3"/>
          <p:cNvSpPr>
            <a:spLocks noGrp="1"/>
          </p:cNvSpPr>
          <p:nvPr>
            <p:ph type="ftr" sz="quarter" idx="11"/>
          </p:nvPr>
        </p:nvSpPr>
        <p:spPr>
          <a:xfrm>
            <a:off x="1849169" y="6291751"/>
            <a:ext cx="8361631" cy="370497"/>
          </a:xfrm>
        </p:spPr>
        <p:txBody>
          <a:bodyPr/>
          <a:lstStyle/>
          <a:p>
            <a:r>
              <a:rPr lang="en-US" dirty="0"/>
              <a:t>DIA-BSWG F2F, </a:t>
            </a:r>
            <a:r>
              <a:rPr lang="en-US" dirty="0" smtClean="0"/>
              <a:t>Baltimore 2017</a:t>
            </a:r>
            <a:endParaRPr lang="en-US" dirty="0"/>
          </a:p>
        </p:txBody>
      </p:sp>
    </p:spTree>
    <p:extLst>
      <p:ext uri="{BB962C8B-B14F-4D97-AF65-F5344CB8AC3E}">
        <p14:creationId xmlns:p14="http://schemas.microsoft.com/office/powerpoint/2010/main" val="3053974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get involved?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join the DIA Bayesian Scientific Working Group please contact Fanni Natanegara at </a:t>
            </a:r>
            <a:r>
              <a:rPr lang="en-US" dirty="0" smtClean="0">
                <a:hlinkClick r:id="rId2"/>
              </a:rPr>
              <a:t>natanegara_fanni@lilly.com</a:t>
            </a:r>
            <a:endParaRPr lang="en-US" dirty="0"/>
          </a:p>
          <a:p>
            <a:r>
              <a:rPr lang="en-US" dirty="0" smtClean="0"/>
              <a:t>Contact any </a:t>
            </a:r>
            <a:r>
              <a:rPr lang="en-US" dirty="0" err="1" smtClean="0"/>
              <a:t>subteam</a:t>
            </a:r>
            <a:r>
              <a:rPr lang="en-US" dirty="0" smtClean="0"/>
              <a:t> chairs</a:t>
            </a:r>
          </a:p>
          <a:p>
            <a:r>
              <a:rPr lang="en-US" dirty="0" smtClean="0"/>
              <a:t>Start a </a:t>
            </a:r>
            <a:r>
              <a:rPr lang="en-US" dirty="0" err="1" smtClean="0"/>
              <a:t>subteam</a:t>
            </a:r>
            <a:r>
              <a:rPr lang="en-US" dirty="0" smtClean="0"/>
              <a:t> </a:t>
            </a:r>
          </a:p>
          <a:p>
            <a:r>
              <a:rPr lang="en-US" dirty="0" smtClean="0"/>
              <a:t>Further information: bayesianscientific.org</a:t>
            </a:r>
          </a:p>
          <a:p>
            <a:r>
              <a:rPr lang="en-US" dirty="0"/>
              <a:t>Collaboration with ADSWG</a:t>
            </a:r>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dirty="0"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18</a:t>
            </a:fld>
            <a:endParaRPr lang="en-US" dirty="0"/>
          </a:p>
        </p:txBody>
      </p:sp>
      <p:sp>
        <p:nvSpPr>
          <p:cNvPr id="6" name="Footer Placeholder 3"/>
          <p:cNvSpPr>
            <a:spLocks noGrp="1"/>
          </p:cNvSpPr>
          <p:nvPr>
            <p:ph type="ftr" sz="quarter" idx="11"/>
          </p:nvPr>
        </p:nvSpPr>
        <p:spPr>
          <a:xfrm>
            <a:off x="1847581" y="6130436"/>
            <a:ext cx="8361631" cy="370497"/>
          </a:xfrm>
        </p:spPr>
        <p:txBody>
          <a:bodyPr/>
          <a:lstStyle/>
          <a:p>
            <a:r>
              <a:rPr lang="en-US" dirty="0"/>
              <a:t>DIA-BSWG F2F, </a:t>
            </a:r>
            <a:r>
              <a:rPr lang="en-US" dirty="0" smtClean="0"/>
              <a:t>Baltimore 2017</a:t>
            </a:r>
            <a:endParaRPr lang="en-US" dirty="0"/>
          </a:p>
        </p:txBody>
      </p:sp>
    </p:spTree>
    <p:extLst>
      <p:ext uri="{BB962C8B-B14F-4D97-AF65-F5344CB8AC3E}">
        <p14:creationId xmlns:p14="http://schemas.microsoft.com/office/powerpoint/2010/main" val="21363409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2282452"/>
            <a:ext cx="8915399" cy="2262781"/>
          </a:xfrm>
        </p:spPr>
        <p:txBody>
          <a:bodyPr>
            <a:normAutofit fontScale="90000"/>
          </a:bodyPr>
          <a:lstStyle/>
          <a:p>
            <a:r>
              <a:rPr lang="en-US" dirty="0" smtClean="0"/>
              <a:t>Opportunities to Collaborate between BSWG and ADWG</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dirty="0"/>
              <a:t>DIA-ADWG F2F, Baltimore 2017</a:t>
            </a:r>
          </a:p>
        </p:txBody>
      </p:sp>
      <p:sp>
        <p:nvSpPr>
          <p:cNvPr id="5" name="Slide Number Placeholder 4"/>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806149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Acknowledgments</a:t>
            </a:r>
          </a:p>
        </p:txBody>
      </p:sp>
      <p:sp>
        <p:nvSpPr>
          <p:cNvPr id="3" name="Content Placeholder 2"/>
          <p:cNvSpPr>
            <a:spLocks noGrp="1"/>
          </p:cNvSpPr>
          <p:nvPr>
            <p:ph idx="1"/>
          </p:nvPr>
        </p:nvSpPr>
        <p:spPr/>
        <p:txBody>
          <a:bodyPr>
            <a:normAutofit/>
          </a:bodyPr>
          <a:lstStyle/>
          <a:p>
            <a:r>
              <a:rPr lang="en-US" dirty="0" smtClean="0"/>
              <a:t>Face-to-face planning committee</a:t>
            </a:r>
          </a:p>
          <a:p>
            <a:pPr lvl="1"/>
            <a:r>
              <a:rPr lang="en-US" dirty="0" smtClean="0"/>
              <a:t>Freda Cooner, Sanofi</a:t>
            </a:r>
          </a:p>
          <a:p>
            <a:pPr lvl="1"/>
            <a:r>
              <a:rPr lang="en-US" dirty="0"/>
              <a:t>Satrajit </a:t>
            </a:r>
            <a:r>
              <a:rPr lang="en-US" dirty="0" smtClean="0"/>
              <a:t>Roychoudhury</a:t>
            </a:r>
            <a:r>
              <a:rPr lang="en-US" dirty="0"/>
              <a:t>, Pfizer</a:t>
            </a:r>
          </a:p>
          <a:p>
            <a:pPr lvl="1"/>
            <a:r>
              <a:rPr lang="en-US" dirty="0" smtClean="0"/>
              <a:t>Amy Xia, Amgen</a:t>
            </a:r>
          </a:p>
          <a:p>
            <a:pPr lvl="1"/>
            <a:r>
              <a:rPr lang="en-US" dirty="0" smtClean="0"/>
              <a:t>Karen Price, </a:t>
            </a:r>
            <a:r>
              <a:rPr lang="en-US" dirty="0"/>
              <a:t>Eli </a:t>
            </a:r>
            <a:r>
              <a:rPr lang="en-US" dirty="0" smtClean="0"/>
              <a:t>Lilly</a:t>
            </a:r>
          </a:p>
          <a:p>
            <a:pPr lvl="1"/>
            <a:r>
              <a:rPr lang="en-US" dirty="0"/>
              <a:t>Fanni Natanegara, Eli Lilly</a:t>
            </a:r>
          </a:p>
          <a:p>
            <a:pPr marL="457200" lvl="1" indent="0">
              <a:buNone/>
            </a:pPr>
            <a:endParaRPr lang="en-US" dirty="0"/>
          </a:p>
        </p:txBody>
      </p:sp>
      <p:sp>
        <p:nvSpPr>
          <p:cNvPr id="4" name="Footer Placeholder 3"/>
          <p:cNvSpPr>
            <a:spLocks noGrp="1"/>
          </p:cNvSpPr>
          <p:nvPr>
            <p:ph type="ftr" sz="quarter" idx="11"/>
          </p:nvPr>
        </p:nvSpPr>
        <p:spPr/>
        <p:txBody>
          <a:bodyPr/>
          <a:lstStyle/>
          <a:p>
            <a:r>
              <a:rPr lang="en-US" dirty="0"/>
              <a:t>DIA-BSWG F2F, </a:t>
            </a:r>
            <a:r>
              <a:rPr lang="en-US" dirty="0" smtClean="0"/>
              <a:t>Baltimore 2017</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2783961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for Collaboration</a:t>
            </a:r>
            <a:endParaRPr lang="en-US" dirty="0"/>
          </a:p>
        </p:txBody>
      </p:sp>
      <p:sp>
        <p:nvSpPr>
          <p:cNvPr id="3" name="Content Placeholder 2"/>
          <p:cNvSpPr>
            <a:spLocks noGrp="1"/>
          </p:cNvSpPr>
          <p:nvPr>
            <p:ph idx="1"/>
          </p:nvPr>
        </p:nvSpPr>
        <p:spPr>
          <a:xfrm>
            <a:off x="1981200" y="1295400"/>
            <a:ext cx="8229600" cy="5410200"/>
          </a:xfrm>
        </p:spPr>
        <p:txBody>
          <a:bodyPr>
            <a:normAutofit/>
          </a:bodyPr>
          <a:lstStyle/>
          <a:p>
            <a:r>
              <a:rPr lang="en-US" dirty="0" smtClean="0"/>
              <a:t>From discussions among leadership:</a:t>
            </a:r>
          </a:p>
          <a:p>
            <a:pPr lvl="1"/>
            <a:r>
              <a:rPr lang="en-US" dirty="0" smtClean="0"/>
              <a:t>Joint workshops with FDA targeted for late 2018</a:t>
            </a:r>
          </a:p>
          <a:p>
            <a:pPr lvl="2"/>
            <a:r>
              <a:rPr lang="en-US" dirty="0" smtClean="0"/>
              <a:t>Historical controls together with </a:t>
            </a:r>
            <a:r>
              <a:rPr lang="en-US" dirty="0" err="1" smtClean="0"/>
              <a:t>Transcelerate</a:t>
            </a:r>
            <a:endParaRPr lang="en-US" dirty="0" smtClean="0"/>
          </a:p>
          <a:p>
            <a:pPr lvl="2"/>
            <a:r>
              <a:rPr lang="en-US" dirty="0" smtClean="0"/>
              <a:t>Adaptive Designs, Bayesian Methods, and Real World Data in Confirmatory Setting  in Oncology together with American Society of Clinical Oncology and FDA Oncology Center of Excellence</a:t>
            </a:r>
          </a:p>
          <a:p>
            <a:pPr lvl="2"/>
            <a:r>
              <a:rPr lang="en-US" dirty="0" smtClean="0"/>
              <a:t>Both workshops will attempt to attract clinicians and other key stakeholders and decision-makers</a:t>
            </a:r>
          </a:p>
          <a:p>
            <a:pPr lvl="3"/>
            <a:endParaRPr lang="en-US" dirty="0"/>
          </a:p>
        </p:txBody>
      </p:sp>
      <p:sp>
        <p:nvSpPr>
          <p:cNvPr id="4" name="Rectangle 3"/>
          <p:cNvSpPr/>
          <p:nvPr/>
        </p:nvSpPr>
        <p:spPr>
          <a:xfrm>
            <a:off x="897467" y="778932"/>
            <a:ext cx="457200" cy="369332"/>
          </a:xfrm>
          <a:prstGeom prst="rect">
            <a:avLst/>
          </a:prstGeom>
        </p:spPr>
        <p:txBody>
          <a:bodyPr wrap="square">
            <a:spAutoFit/>
          </a:bodyPr>
          <a:lstStyle/>
          <a:p>
            <a:r>
              <a:rPr lang="en-US" dirty="0" smtClean="0">
                <a:solidFill>
                  <a:schemeClr val="bg1"/>
                </a:solidFill>
              </a:rPr>
              <a:t>19</a:t>
            </a:r>
            <a:endParaRPr lang="en-US" dirty="0">
              <a:solidFill>
                <a:schemeClr val="bg1"/>
              </a:solidFill>
            </a:endParaRPr>
          </a:p>
        </p:txBody>
      </p:sp>
    </p:spTree>
    <p:extLst>
      <p:ext uri="{BB962C8B-B14F-4D97-AF65-F5344CB8AC3E}">
        <p14:creationId xmlns:p14="http://schemas.microsoft.com/office/powerpoint/2010/main" val="14336565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for Collaboration (II)</a:t>
            </a:r>
            <a:endParaRPr lang="en-US" dirty="0"/>
          </a:p>
        </p:txBody>
      </p:sp>
      <p:sp>
        <p:nvSpPr>
          <p:cNvPr id="3" name="Content Placeholder 2"/>
          <p:cNvSpPr>
            <a:spLocks noGrp="1"/>
          </p:cNvSpPr>
          <p:nvPr>
            <p:ph idx="1"/>
          </p:nvPr>
        </p:nvSpPr>
        <p:spPr>
          <a:xfrm>
            <a:off x="1574800" y="1474470"/>
            <a:ext cx="9042400" cy="4875530"/>
          </a:xfrm>
        </p:spPr>
        <p:txBody>
          <a:bodyPr>
            <a:normAutofit fontScale="92500"/>
          </a:bodyPr>
          <a:lstStyle/>
          <a:p>
            <a:r>
              <a:rPr lang="en-US" dirty="0" smtClean="0"/>
              <a:t>Some sub working groups may fuse</a:t>
            </a:r>
          </a:p>
          <a:p>
            <a:pPr lvl="1"/>
            <a:r>
              <a:rPr lang="en-US" dirty="0" smtClean="0"/>
              <a:t>Medical </a:t>
            </a:r>
            <a:r>
              <a:rPr lang="en-US" dirty="0"/>
              <a:t>o</a:t>
            </a:r>
            <a:r>
              <a:rPr lang="en-US" dirty="0" smtClean="0"/>
              <a:t>utreach </a:t>
            </a:r>
            <a:endParaRPr lang="en-US" dirty="0"/>
          </a:p>
          <a:p>
            <a:pPr lvl="1"/>
            <a:r>
              <a:rPr lang="en-US" dirty="0"/>
              <a:t>Expedited </a:t>
            </a:r>
            <a:r>
              <a:rPr lang="en-US" dirty="0" smtClean="0"/>
              <a:t>approvals </a:t>
            </a:r>
          </a:p>
          <a:p>
            <a:pPr lvl="1"/>
            <a:r>
              <a:rPr lang="en-US" dirty="0" smtClean="0"/>
              <a:t>Best practices</a:t>
            </a:r>
          </a:p>
          <a:p>
            <a:pPr lvl="1"/>
            <a:r>
              <a:rPr lang="en-US" dirty="0"/>
              <a:t>Survey for the use of adaptive design in medical </a:t>
            </a:r>
            <a:r>
              <a:rPr lang="en-US" dirty="0" smtClean="0"/>
              <a:t>device</a:t>
            </a:r>
          </a:p>
          <a:p>
            <a:pPr lvl="1"/>
            <a:r>
              <a:rPr lang="en-US" dirty="0" smtClean="0"/>
              <a:t>Building case examples (currently hosted by the DIA website) </a:t>
            </a:r>
          </a:p>
          <a:p>
            <a:pPr lvl="1"/>
            <a:r>
              <a:rPr lang="en-US" dirty="0" smtClean="0"/>
              <a:t>Website</a:t>
            </a:r>
            <a:endParaRPr lang="en-US" dirty="0"/>
          </a:p>
          <a:p>
            <a:r>
              <a:rPr lang="en-US" dirty="0" smtClean="0"/>
              <a:t>New </a:t>
            </a:r>
            <a:r>
              <a:rPr lang="en-US" dirty="0"/>
              <a:t>opportunities for collaboration will hopefully be suggested by BSWG and ADSWG members!</a:t>
            </a:r>
          </a:p>
          <a:p>
            <a:r>
              <a:rPr lang="en-US" dirty="0"/>
              <a:t>It would be great to form NEW working groups</a:t>
            </a:r>
          </a:p>
          <a:p>
            <a:pPr lvl="1"/>
            <a:endParaRPr lang="en-US" b="1" dirty="0" smtClean="0">
              <a:solidFill>
                <a:srgbClr val="FF0000"/>
              </a:solidFill>
            </a:endParaRPr>
          </a:p>
          <a:p>
            <a:endParaRPr lang="en-US" dirty="0"/>
          </a:p>
        </p:txBody>
      </p:sp>
      <p:sp>
        <p:nvSpPr>
          <p:cNvPr id="4" name="Rectangle 3"/>
          <p:cNvSpPr/>
          <p:nvPr/>
        </p:nvSpPr>
        <p:spPr>
          <a:xfrm>
            <a:off x="897467" y="778932"/>
            <a:ext cx="457200" cy="369332"/>
          </a:xfrm>
          <a:prstGeom prst="rect">
            <a:avLst/>
          </a:prstGeom>
        </p:spPr>
        <p:txBody>
          <a:bodyPr wrap="square">
            <a:spAutoFit/>
          </a:bodyPr>
          <a:lstStyle/>
          <a:p>
            <a:r>
              <a:rPr lang="en-US" dirty="0" smtClean="0">
                <a:solidFill>
                  <a:schemeClr val="bg1"/>
                </a:solidFill>
              </a:rPr>
              <a:t>20</a:t>
            </a:r>
            <a:endParaRPr lang="en-US" dirty="0">
              <a:solidFill>
                <a:schemeClr val="bg1"/>
              </a:solidFill>
            </a:endParaRPr>
          </a:p>
        </p:txBody>
      </p:sp>
    </p:spTree>
    <p:extLst>
      <p:ext uri="{BB962C8B-B14F-4D97-AF65-F5344CB8AC3E}">
        <p14:creationId xmlns:p14="http://schemas.microsoft.com/office/powerpoint/2010/main" val="1082769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r>
              <a:rPr lang="en-US" dirty="0" smtClean="0"/>
              <a:t>Overview</a:t>
            </a:r>
          </a:p>
          <a:p>
            <a:r>
              <a:rPr lang="en-US" dirty="0" smtClean="0"/>
              <a:t>Officers and </a:t>
            </a:r>
            <a:r>
              <a:rPr lang="en-US" dirty="0" err="1" smtClean="0"/>
              <a:t>Subteam</a:t>
            </a:r>
            <a:r>
              <a:rPr lang="en-US" dirty="0" smtClean="0"/>
              <a:t> Leaders</a:t>
            </a:r>
          </a:p>
          <a:p>
            <a:r>
              <a:rPr lang="en-US" dirty="0" smtClean="0"/>
              <a:t>Operations</a:t>
            </a:r>
          </a:p>
          <a:p>
            <a:r>
              <a:rPr lang="en-US" dirty="0"/>
              <a:t>2017 Objectives</a:t>
            </a:r>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a:t>DIA-BSWG F2F, </a:t>
            </a:r>
            <a:r>
              <a:rPr lang="en-US" dirty="0" smtClean="0"/>
              <a:t>Baltimore 2017</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452183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Who we are?</a:t>
            </a:r>
            <a:br>
              <a:rPr lang="en-US" dirty="0"/>
            </a:br>
            <a:r>
              <a:rPr lang="en-US" dirty="0"/>
              <a:t>Academia-Industry-Regulatory partners</a:t>
            </a:r>
          </a:p>
        </p:txBody>
      </p:sp>
      <p:sp>
        <p:nvSpPr>
          <p:cNvPr id="3" name="Content Placeholder 2"/>
          <p:cNvSpPr>
            <a:spLocks noGrp="1"/>
          </p:cNvSpPr>
          <p:nvPr>
            <p:ph idx="1"/>
          </p:nvPr>
        </p:nvSpPr>
        <p:spPr>
          <a:xfrm>
            <a:off x="1847582" y="2090057"/>
            <a:ext cx="6726576" cy="3821165"/>
          </a:xfrm>
        </p:spPr>
        <p:txBody>
          <a:bodyPr/>
          <a:lstStyle/>
          <a:p>
            <a:pPr lvl="0"/>
            <a:r>
              <a:rPr lang="en-US" dirty="0"/>
              <a:t>Group of representatives from Regulatory, Academia, and Industry, engaging in scientific discussion/collaboration </a:t>
            </a:r>
          </a:p>
          <a:p>
            <a:pPr lvl="1" defTabSz="914400">
              <a:spcBef>
                <a:spcPct val="20000"/>
              </a:spcBef>
              <a:buClrTx/>
              <a:buFont typeface="Arial" pitchFamily="34" charset="0"/>
              <a:buChar char="–"/>
              <a:defRPr/>
            </a:pPr>
            <a:r>
              <a:rPr lang="en-US" dirty="0">
                <a:solidFill>
                  <a:schemeClr val="tx1"/>
                </a:solidFill>
              </a:rPr>
              <a:t>facilitate appropriate use of the Bayesian approach </a:t>
            </a:r>
          </a:p>
          <a:p>
            <a:pPr lvl="1" defTabSz="914400">
              <a:spcBef>
                <a:spcPct val="20000"/>
              </a:spcBef>
              <a:buClrTx/>
              <a:buFont typeface="Arial" pitchFamily="34" charset="0"/>
              <a:buChar char="–"/>
              <a:defRPr/>
            </a:pPr>
            <a:r>
              <a:rPr lang="en-US" dirty="0">
                <a:solidFill>
                  <a:schemeClr val="tx1"/>
                </a:solidFill>
              </a:rPr>
              <a:t>contribute to progress of Bayesian methodology throughout medical product development</a:t>
            </a:r>
          </a:p>
          <a:p>
            <a:pPr marL="0" indent="0">
              <a:buNone/>
            </a:pPr>
            <a:r>
              <a:rPr lang="en-US" dirty="0"/>
              <a:t> </a:t>
            </a:r>
          </a:p>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6" name="Picture 5" descr="Promoting-collaboration-through-leadership"/>
          <p:cNvPicPr>
            <a:picLocks noChangeAspect="1"/>
          </p:cNvPicPr>
          <p:nvPr/>
        </p:nvPicPr>
        <p:blipFill>
          <a:blip r:embed="rId2"/>
          <a:stretch>
            <a:fillRect/>
          </a:stretch>
        </p:blipFill>
        <p:spPr>
          <a:xfrm>
            <a:off x="8423482" y="2902226"/>
            <a:ext cx="3081131" cy="2054087"/>
          </a:xfrm>
          <a:prstGeom prst="rect">
            <a:avLst/>
          </a:prstGeom>
        </p:spPr>
      </p:pic>
      <p:sp>
        <p:nvSpPr>
          <p:cNvPr id="7" name="Footer Placeholder 3"/>
          <p:cNvSpPr>
            <a:spLocks noGrp="1"/>
          </p:cNvSpPr>
          <p:nvPr>
            <p:ph type="ftr" sz="quarter" idx="11"/>
          </p:nvPr>
        </p:nvSpPr>
        <p:spPr>
          <a:xfrm>
            <a:off x="1847581" y="6130436"/>
            <a:ext cx="8361631" cy="370497"/>
          </a:xfrm>
        </p:spPr>
        <p:txBody>
          <a:bodyPr/>
          <a:lstStyle/>
          <a:p>
            <a:r>
              <a:rPr lang="en-US" dirty="0"/>
              <a:t>DIA-BSWG F2F, </a:t>
            </a:r>
            <a:r>
              <a:rPr lang="en-US" dirty="0" smtClean="0"/>
              <a:t>Baltimore 2017</a:t>
            </a:r>
            <a:endParaRPr lang="en-US" dirty="0"/>
          </a:p>
        </p:txBody>
      </p:sp>
    </p:spTree>
    <p:extLst>
      <p:ext uri="{BB962C8B-B14F-4D97-AF65-F5344CB8AC3E}">
        <p14:creationId xmlns:p14="http://schemas.microsoft.com/office/powerpoint/2010/main" val="1153162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&amp; Mission of DIA-BSWG</a:t>
            </a:r>
          </a:p>
        </p:txBody>
      </p:sp>
      <p:sp>
        <p:nvSpPr>
          <p:cNvPr id="3" name="Content Placeholder 2"/>
          <p:cNvSpPr>
            <a:spLocks noGrp="1"/>
          </p:cNvSpPr>
          <p:nvPr>
            <p:ph idx="1"/>
          </p:nvPr>
        </p:nvSpPr>
        <p:spPr>
          <a:xfrm>
            <a:off x="1688555" y="1344093"/>
            <a:ext cx="9657031" cy="5347251"/>
          </a:xfrm>
        </p:spPr>
        <p:txBody>
          <a:bodyPr>
            <a:noAutofit/>
          </a:bodyPr>
          <a:lstStyle/>
          <a:p>
            <a:r>
              <a:rPr lang="en-US" sz="2000" b="1" dirty="0"/>
              <a:t>Vision</a:t>
            </a:r>
          </a:p>
          <a:p>
            <a:pPr>
              <a:buNone/>
            </a:pPr>
            <a:r>
              <a:rPr lang="en-US" sz="2000" dirty="0"/>
              <a:t>	Ensure that </a:t>
            </a:r>
            <a:r>
              <a:rPr lang="en-GB" sz="2000" dirty="0"/>
              <a:t>Bayesian methods are </a:t>
            </a:r>
            <a:r>
              <a:rPr lang="en-GB" sz="2000" b="1" dirty="0"/>
              <a:t>well-understood, accepted, and broadly utilized </a:t>
            </a:r>
            <a:r>
              <a:rPr lang="en-GB" sz="2000" dirty="0"/>
              <a:t>for design, analysis, and interpretation to </a:t>
            </a:r>
            <a:r>
              <a:rPr lang="en-GB" sz="2000" b="1" dirty="0"/>
              <a:t>improve patient outcomes </a:t>
            </a:r>
            <a:r>
              <a:rPr lang="en-GB" sz="2000" dirty="0"/>
              <a:t>throughout the medical product development process and to improve decision making.</a:t>
            </a:r>
          </a:p>
          <a:p>
            <a:r>
              <a:rPr lang="en-GB" sz="2000" b="1" dirty="0"/>
              <a:t>Mission</a:t>
            </a:r>
          </a:p>
          <a:p>
            <a:pPr lvl="1">
              <a:buNone/>
            </a:pPr>
            <a:r>
              <a:rPr lang="en-US" sz="2000" dirty="0"/>
              <a:t>To facilitate the appropriate use of Bayesian methods and contribute to progress by: </a:t>
            </a:r>
          </a:p>
          <a:p>
            <a:pPr lvl="1"/>
            <a:r>
              <a:rPr lang="en-US" sz="1600" b="1" dirty="0"/>
              <a:t>Creating</a:t>
            </a:r>
            <a:r>
              <a:rPr lang="en-US" sz="1600" dirty="0"/>
              <a:t> a scientific forum for the discussion and development of innovative methods and tools.</a:t>
            </a:r>
          </a:p>
          <a:p>
            <a:pPr lvl="1"/>
            <a:r>
              <a:rPr lang="en-US" sz="1600" b="1" dirty="0"/>
              <a:t>Providing</a:t>
            </a:r>
            <a:r>
              <a:rPr lang="en-US" sz="1600" dirty="0"/>
              <a:t> education on, and promoting the dissemination of, methods and best practices for Bayesian methods</a:t>
            </a:r>
            <a:r>
              <a:rPr lang="en-GB" sz="1600" dirty="0"/>
              <a:t>.</a:t>
            </a:r>
            <a:endParaRPr lang="en-US" sz="1600" dirty="0"/>
          </a:p>
          <a:p>
            <a:pPr lvl="1"/>
            <a:r>
              <a:rPr lang="en-US" sz="1600" b="1" dirty="0"/>
              <a:t>Engaging</a:t>
            </a:r>
            <a:r>
              <a:rPr lang="en-US" sz="1600" dirty="0"/>
              <a:t> in dialogue with industry leaders, the scientific community, and regulators.</a:t>
            </a:r>
          </a:p>
          <a:p>
            <a:pPr lvl="1"/>
            <a:r>
              <a:rPr lang="en-US" sz="1600" dirty="0"/>
              <a:t>And to foster diversity in membership and leadership.</a:t>
            </a:r>
          </a:p>
          <a:p>
            <a:pPr marL="0" indent="0">
              <a:buNone/>
            </a:pPr>
            <a:endParaRPr lang="en-GB" sz="2000" dirty="0"/>
          </a:p>
          <a:p>
            <a:endParaRPr lang="en-GB" sz="2000" dirty="0"/>
          </a:p>
          <a:p>
            <a:endParaRPr lang="en-US" sz="2000"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
        <p:nvSpPr>
          <p:cNvPr id="6" name="Footer Placeholder 3"/>
          <p:cNvSpPr>
            <a:spLocks noGrp="1"/>
          </p:cNvSpPr>
          <p:nvPr>
            <p:ph type="ftr" sz="quarter" idx="11"/>
          </p:nvPr>
        </p:nvSpPr>
        <p:spPr>
          <a:xfrm>
            <a:off x="1847581" y="6362450"/>
            <a:ext cx="8361631" cy="370497"/>
          </a:xfrm>
        </p:spPr>
        <p:txBody>
          <a:bodyPr/>
          <a:lstStyle/>
          <a:p>
            <a:r>
              <a:rPr lang="en-US" dirty="0"/>
              <a:t>DIA-BSWG F2F, </a:t>
            </a:r>
            <a:r>
              <a:rPr lang="en-US" dirty="0" smtClean="0"/>
              <a:t>Baltimore 2017</a:t>
            </a:r>
            <a:endParaRPr lang="en-US" dirty="0"/>
          </a:p>
        </p:txBody>
      </p:sp>
    </p:spTree>
    <p:extLst>
      <p:ext uri="{BB962C8B-B14F-4D97-AF65-F5344CB8AC3E}">
        <p14:creationId xmlns:p14="http://schemas.microsoft.com/office/powerpoint/2010/main" val="196333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Team</a:t>
            </a:r>
            <a:endParaRPr lang="en-US" dirty="0"/>
          </a:p>
        </p:txBody>
      </p:sp>
      <p:sp>
        <p:nvSpPr>
          <p:cNvPr id="3" name="Content Placeholder 2"/>
          <p:cNvSpPr>
            <a:spLocks noGrp="1"/>
          </p:cNvSpPr>
          <p:nvPr>
            <p:ph idx="1"/>
          </p:nvPr>
        </p:nvSpPr>
        <p:spPr/>
        <p:txBody>
          <a:bodyPr>
            <a:normAutofit/>
          </a:bodyPr>
          <a:lstStyle/>
          <a:p>
            <a:r>
              <a:rPr lang="en-US" dirty="0" smtClean="0"/>
              <a:t>Chair: Fanni Natanegara</a:t>
            </a:r>
          </a:p>
          <a:p>
            <a:r>
              <a:rPr lang="en-US" dirty="0" smtClean="0"/>
              <a:t>Vice-Chair: Amy Xia</a:t>
            </a:r>
          </a:p>
          <a:p>
            <a:r>
              <a:rPr lang="en-US" dirty="0" smtClean="0"/>
              <a:t>Past Chair: Karen Price</a:t>
            </a:r>
          </a:p>
          <a:p>
            <a:r>
              <a:rPr lang="en-US" dirty="0" smtClean="0"/>
              <a:t>Secretaries: Qi Tang, </a:t>
            </a:r>
            <a:r>
              <a:rPr lang="en-US" dirty="0" err="1" smtClean="0"/>
              <a:t>Pritibha</a:t>
            </a:r>
            <a:r>
              <a:rPr lang="en-US" dirty="0" smtClean="0"/>
              <a:t> Singh</a:t>
            </a:r>
          </a:p>
          <a:p>
            <a:r>
              <a:rPr lang="en-US" dirty="0" smtClean="0"/>
              <a:t>Publication Chairs: Freda Cooner, </a:t>
            </a:r>
            <a:r>
              <a:rPr lang="en-US" dirty="0" err="1" smtClean="0"/>
              <a:t>Samiran</a:t>
            </a:r>
            <a:r>
              <a:rPr lang="en-US" dirty="0" smtClean="0"/>
              <a:t> Ghosh</a:t>
            </a:r>
          </a:p>
          <a:p>
            <a:r>
              <a:rPr lang="en-US" dirty="0" smtClean="0"/>
              <a:t>Webmaster: Frank Liu</a:t>
            </a:r>
          </a:p>
          <a:p>
            <a:r>
              <a:rPr lang="en-US" dirty="0" smtClean="0"/>
              <a:t>Chairs of each </a:t>
            </a:r>
            <a:r>
              <a:rPr lang="en-US" dirty="0" err="1" smtClean="0"/>
              <a:t>Subteam</a:t>
            </a:r>
            <a:r>
              <a:rPr lang="en-US" dirty="0" smtClean="0"/>
              <a:t> (next page)</a:t>
            </a:r>
          </a:p>
          <a:p>
            <a:endParaRPr lang="en-US" dirty="0"/>
          </a:p>
        </p:txBody>
      </p:sp>
      <p:sp>
        <p:nvSpPr>
          <p:cNvPr id="4" name="Footer Placeholder 3"/>
          <p:cNvSpPr>
            <a:spLocks noGrp="1"/>
          </p:cNvSpPr>
          <p:nvPr>
            <p:ph type="ftr" sz="quarter" idx="11"/>
          </p:nvPr>
        </p:nvSpPr>
        <p:spPr>
          <a:xfrm>
            <a:off x="1847581" y="6130436"/>
            <a:ext cx="8361631" cy="370497"/>
          </a:xfrm>
        </p:spPr>
        <p:txBody>
          <a:bodyPr/>
          <a:lstStyle/>
          <a:p>
            <a:r>
              <a:rPr lang="en-US" dirty="0"/>
              <a:t>DIA-BSWG F2F, </a:t>
            </a:r>
            <a:r>
              <a:rPr lang="en-US" dirty="0" smtClean="0"/>
              <a:t>Baltimore 2017</a:t>
            </a:r>
            <a:endParaRPr lang="en-US" dirty="0"/>
          </a:p>
        </p:txBody>
      </p:sp>
    </p:spTree>
    <p:extLst>
      <p:ext uri="{BB962C8B-B14F-4D97-AF65-F5344CB8AC3E}">
        <p14:creationId xmlns:p14="http://schemas.microsoft.com/office/powerpoint/2010/main" val="3541501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1143000"/>
          </a:xfrm>
        </p:spPr>
        <p:txBody>
          <a:bodyPr/>
          <a:lstStyle/>
          <a:p>
            <a:r>
              <a:rPr lang="en-US" dirty="0" err="1" smtClean="0"/>
              <a:t>Subteams</a:t>
            </a:r>
            <a:r>
              <a:rPr lang="en-US" dirty="0" smtClean="0"/>
              <a:t> and Chairs</a:t>
            </a:r>
            <a:endParaRPr lang="en-US" dirty="0"/>
          </a:p>
        </p:txBody>
      </p:sp>
      <p:sp>
        <p:nvSpPr>
          <p:cNvPr id="3" name="Content Placeholder 2"/>
          <p:cNvSpPr>
            <a:spLocks noGrp="1"/>
          </p:cNvSpPr>
          <p:nvPr>
            <p:ph idx="1"/>
          </p:nvPr>
        </p:nvSpPr>
        <p:spPr>
          <a:xfrm>
            <a:off x="1727199" y="982133"/>
            <a:ext cx="9956801" cy="5875867"/>
          </a:xfrm>
        </p:spPr>
        <p:txBody>
          <a:bodyPr>
            <a:normAutofit fontScale="40000" lnSpcReduction="20000"/>
          </a:bodyPr>
          <a:lstStyle/>
          <a:p>
            <a:r>
              <a:rPr lang="en-US" sz="4300" dirty="0"/>
              <a:t>Safety:  Melvin </a:t>
            </a:r>
            <a:r>
              <a:rPr lang="en-US" sz="4300" dirty="0" err="1"/>
              <a:t>Munsaka</a:t>
            </a:r>
            <a:r>
              <a:rPr lang="en-US" sz="4300" dirty="0"/>
              <a:t> (</a:t>
            </a:r>
            <a:r>
              <a:rPr lang="en-US" sz="4300" dirty="0">
                <a:hlinkClick r:id="rId3"/>
              </a:rPr>
              <a:t>melvin.munsaka@takeda.com</a:t>
            </a:r>
            <a:r>
              <a:rPr lang="en-US" sz="4300" dirty="0"/>
              <a:t>), Karen Price (</a:t>
            </a:r>
            <a:r>
              <a:rPr lang="en-US" sz="4300" dirty="0">
                <a:hlinkClick r:id="rId4"/>
              </a:rPr>
              <a:t>price_k@lilly.com</a:t>
            </a:r>
            <a:r>
              <a:rPr lang="en-US" sz="4300" dirty="0"/>
              <a:t>), Amy Xia (</a:t>
            </a:r>
            <a:r>
              <a:rPr lang="en-US" sz="4300" dirty="0">
                <a:hlinkClick r:id="rId5"/>
              </a:rPr>
              <a:t>hxia@amgen.com</a:t>
            </a:r>
            <a:r>
              <a:rPr lang="en-US" sz="4300" dirty="0"/>
              <a:t>)</a:t>
            </a:r>
          </a:p>
          <a:p>
            <a:r>
              <a:rPr lang="en-US" sz="4300" dirty="0"/>
              <a:t>Education: Fanni Natanegara (</a:t>
            </a:r>
            <a:r>
              <a:rPr lang="en-US" sz="4300" u="sng" dirty="0">
                <a:hlinkClick r:id="rId6"/>
              </a:rPr>
              <a:t>natanegara_fanni@lilly.com</a:t>
            </a:r>
            <a:r>
              <a:rPr lang="en-US" sz="4300" dirty="0"/>
              <a:t>), Mat Davis (</a:t>
            </a:r>
            <a:r>
              <a:rPr lang="en-US" sz="4300" dirty="0">
                <a:hlinkClick r:id="rId7"/>
              </a:rPr>
              <a:t>Matthew.Davis07@tevapharm.com</a:t>
            </a:r>
            <a:r>
              <a:rPr lang="en-US" sz="4300" dirty="0"/>
              <a:t>)</a:t>
            </a:r>
          </a:p>
          <a:p>
            <a:r>
              <a:rPr lang="en-US" sz="4300" dirty="0"/>
              <a:t>Medical outreach: Jennifer Clark (</a:t>
            </a:r>
            <a:r>
              <a:rPr lang="en-US" sz="4300" u="sng" dirty="0">
                <a:hlinkClick r:id="rId8"/>
              </a:rPr>
              <a:t>Jennifer.Clark@fda.hhs.gov</a:t>
            </a:r>
            <a:r>
              <a:rPr lang="en-US" sz="4300" dirty="0"/>
              <a:t>] , Ross Bray (</a:t>
            </a:r>
            <a:r>
              <a:rPr lang="en-US" sz="4300" dirty="0">
                <a:hlinkClick r:id="rId9"/>
              </a:rPr>
              <a:t>bray_ross@lilly.com</a:t>
            </a:r>
            <a:r>
              <a:rPr lang="en-US" sz="4300" dirty="0"/>
              <a:t>)</a:t>
            </a:r>
          </a:p>
          <a:p>
            <a:r>
              <a:rPr lang="en-US" sz="4300" dirty="0"/>
              <a:t>Best practice: Cory Heilmann (</a:t>
            </a:r>
            <a:r>
              <a:rPr lang="en-US" sz="4300" dirty="0">
                <a:hlinkClick r:id="rId10"/>
              </a:rPr>
              <a:t>heilmann_cory_r@lilly.com</a:t>
            </a:r>
            <a:r>
              <a:rPr lang="en-US" sz="4300" dirty="0"/>
              <a:t>)</a:t>
            </a:r>
          </a:p>
          <a:p>
            <a:r>
              <a:rPr lang="en-US" sz="4300" dirty="0"/>
              <a:t>Historical data/prior specification: John </a:t>
            </a:r>
            <a:r>
              <a:rPr lang="en-US" sz="4300" dirty="0" err="1" smtClean="0"/>
              <a:t>Zhong</a:t>
            </a:r>
            <a:r>
              <a:rPr lang="en-US" sz="4300" dirty="0" smtClean="0"/>
              <a:t> </a:t>
            </a:r>
            <a:r>
              <a:rPr lang="en-US" sz="4300" u="sng" dirty="0">
                <a:hlinkClick r:id="rId11"/>
              </a:rPr>
              <a:t>john.zhong@biogen.com</a:t>
            </a:r>
            <a:r>
              <a:rPr lang="en-US" sz="4300" u="sng" dirty="0"/>
              <a:t>)</a:t>
            </a:r>
            <a:r>
              <a:rPr lang="en-US" sz="4300" dirty="0"/>
              <a:t> and Satrajit Roychoudhury (</a:t>
            </a:r>
            <a:r>
              <a:rPr lang="en-US" sz="4300" dirty="0" smtClean="0">
                <a:hlinkClick r:id="rId12"/>
              </a:rPr>
              <a:t>satrajit.roychoudhury@pfizer.com</a:t>
            </a:r>
            <a:r>
              <a:rPr lang="en-US" sz="4300" dirty="0"/>
              <a:t>) </a:t>
            </a:r>
          </a:p>
          <a:p>
            <a:r>
              <a:rPr lang="en-US" sz="4300" dirty="0"/>
              <a:t>Non-inferiority: Mani Lakshminarayanan (</a:t>
            </a:r>
            <a:r>
              <a:rPr lang="en-US" sz="4300" u="sng" dirty="0">
                <a:hlinkClick r:id="rId13"/>
              </a:rPr>
              <a:t>mani.lakshminarayanan@pfizer.com</a:t>
            </a:r>
            <a:r>
              <a:rPr lang="en-US" sz="4300" dirty="0"/>
              <a:t>)</a:t>
            </a:r>
          </a:p>
          <a:p>
            <a:r>
              <a:rPr lang="en-US" sz="4300" dirty="0"/>
              <a:t>Standards/Reporting: Mani Lakshminarayanan</a:t>
            </a:r>
          </a:p>
          <a:p>
            <a:r>
              <a:rPr lang="en-US" sz="4300" dirty="0"/>
              <a:t>Missing Data: Frank Liu (</a:t>
            </a:r>
            <a:r>
              <a:rPr lang="en-US" sz="4300" u="sng" dirty="0">
                <a:hlinkClick r:id="rId14"/>
              </a:rPr>
              <a:t>guanghan_frank_liu@merck.com</a:t>
            </a:r>
            <a:r>
              <a:rPr lang="en-US" sz="4300" dirty="0"/>
              <a:t>), Stacy Lindborg (</a:t>
            </a:r>
            <a:r>
              <a:rPr lang="en-US" sz="4300" u="sng" dirty="0">
                <a:hlinkClick r:id="rId15"/>
              </a:rPr>
              <a:t>stacy.lindborg@biogenidec.com</a:t>
            </a:r>
            <a:r>
              <a:rPr lang="en-US" sz="4300" dirty="0"/>
              <a:t>)</a:t>
            </a:r>
          </a:p>
          <a:p>
            <a:r>
              <a:rPr lang="en-US" sz="4300" dirty="0"/>
              <a:t>Benefit/Risk: Carl </a:t>
            </a:r>
            <a:r>
              <a:rPr lang="en-US" sz="4300" dirty="0" err="1"/>
              <a:t>DiCasoli</a:t>
            </a:r>
            <a:r>
              <a:rPr lang="en-US" sz="4300" dirty="0"/>
              <a:t> (</a:t>
            </a:r>
            <a:r>
              <a:rPr lang="en-US" sz="4300" dirty="0">
                <a:hlinkClick r:id="rId16"/>
              </a:rPr>
              <a:t>cdicasoli@celgene.com</a:t>
            </a:r>
            <a:r>
              <a:rPr lang="en-US" sz="4300" dirty="0"/>
              <a:t>)</a:t>
            </a:r>
          </a:p>
          <a:p>
            <a:r>
              <a:rPr lang="en-US" sz="4300" dirty="0"/>
              <a:t>Program-wide decision making: Bin Yao (</a:t>
            </a:r>
            <a:r>
              <a:rPr lang="en-US" sz="4300" dirty="0" smtClean="0">
                <a:hlinkClick r:id="rId17"/>
              </a:rPr>
              <a:t>BYao@pumabiotechnology.com</a:t>
            </a:r>
            <a:r>
              <a:rPr lang="en-US" sz="4300" dirty="0" smtClean="0"/>
              <a:t>) </a:t>
            </a:r>
            <a:r>
              <a:rPr lang="en-US" sz="4300" dirty="0"/>
              <a:t>and Karen Price</a:t>
            </a:r>
          </a:p>
          <a:p>
            <a:r>
              <a:rPr lang="en-US" sz="4300" dirty="0">
                <a:cs typeface="Calibri" panose="020F0502020204030204" pitchFamily="34" charset="0"/>
              </a:rPr>
              <a:t>Joint with Pediatric community and ADSWG:  Meg Gamalo (</a:t>
            </a:r>
            <a:r>
              <a:rPr lang="en-US" sz="4300" dirty="0">
                <a:cs typeface="Calibri" panose="020F0502020204030204" pitchFamily="34" charset="0"/>
                <a:hlinkClick r:id="rId18"/>
              </a:rPr>
              <a:t>gamalo_margaret@lilly.com</a:t>
            </a:r>
            <a:r>
              <a:rPr lang="en-US" sz="4300" dirty="0">
                <a:cs typeface="Calibri" panose="020F0502020204030204" pitchFamily="34" charset="0"/>
              </a:rPr>
              <a:t>)</a:t>
            </a:r>
          </a:p>
          <a:p>
            <a:r>
              <a:rPr lang="en-US" sz="4300" dirty="0">
                <a:cs typeface="Calibri" panose="020F0502020204030204" pitchFamily="34" charset="0"/>
              </a:rPr>
              <a:t>MAPP (Medicine Adaptive Pathways to Patients): Larry Gould </a:t>
            </a:r>
            <a:r>
              <a:rPr lang="en-US" sz="4300" dirty="0"/>
              <a:t>(</a:t>
            </a:r>
            <a:r>
              <a:rPr lang="en-US" sz="4300" u="sng" dirty="0">
                <a:hlinkClick r:id="rId19"/>
              </a:rPr>
              <a:t>larry_gould@merck.com</a:t>
            </a:r>
            <a:r>
              <a:rPr lang="en-US" sz="4300" dirty="0"/>
              <a:t>), </a:t>
            </a:r>
            <a:r>
              <a:rPr lang="en-US" sz="4300" dirty="0">
                <a:cs typeface="Calibri" panose="020F0502020204030204" pitchFamily="34" charset="0"/>
              </a:rPr>
              <a:t>Zoran </a:t>
            </a:r>
            <a:r>
              <a:rPr lang="en-US" sz="4300" dirty="0" err="1">
                <a:cs typeface="Calibri" panose="020F0502020204030204" pitchFamily="34" charset="0"/>
              </a:rPr>
              <a:t>Antonevic</a:t>
            </a:r>
            <a:r>
              <a:rPr lang="en-US" sz="4300" dirty="0">
                <a:cs typeface="Calibri" panose="020F0502020204030204" pitchFamily="34" charset="0"/>
              </a:rPr>
              <a:t> (</a:t>
            </a:r>
            <a:r>
              <a:rPr lang="en-US" sz="4300" dirty="0">
                <a:cs typeface="Calibri" panose="020F0502020204030204" pitchFamily="34" charset="0"/>
                <a:hlinkClick r:id="rId20"/>
              </a:rPr>
              <a:t>zorana@amgen.com</a:t>
            </a:r>
            <a:r>
              <a:rPr lang="en-US" sz="4300" dirty="0" smtClean="0">
                <a:cs typeface="Calibri" panose="020F0502020204030204" pitchFamily="34" charset="0"/>
              </a:rPr>
              <a:t>), Bob Campbell (</a:t>
            </a:r>
            <a:r>
              <a:rPr lang="en-US" sz="4300" dirty="0" smtClean="0">
                <a:cs typeface="Calibri" panose="020F0502020204030204" pitchFamily="34" charset="0"/>
                <a:hlinkClick r:id="rId21"/>
              </a:rPr>
              <a:t>robert_campbell@brown.edu</a:t>
            </a:r>
            <a:r>
              <a:rPr lang="en-US" sz="4300" dirty="0" smtClean="0">
                <a:cs typeface="Calibri" panose="020F0502020204030204" pitchFamily="34" charset="0"/>
              </a:rPr>
              <a:t>)</a:t>
            </a:r>
            <a:endParaRPr lang="en-US" sz="4300" dirty="0">
              <a:cs typeface="Calibri" panose="020F0502020204030204" pitchFamily="34" charset="0"/>
            </a:endParaRPr>
          </a:p>
          <a:p>
            <a:r>
              <a:rPr lang="en-US" sz="4300" dirty="0"/>
              <a:t>Joint Modeling: Larry Gould (</a:t>
            </a:r>
            <a:r>
              <a:rPr lang="en-US" sz="4300" u="sng" dirty="0" smtClean="0">
                <a:hlinkClick r:id="rId19"/>
              </a:rPr>
              <a:t>larry_gould@merck.com</a:t>
            </a:r>
            <a:r>
              <a:rPr lang="en-US" sz="4300" dirty="0"/>
              <a:t>)</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a:xfrm>
            <a:off x="1849169" y="6367951"/>
            <a:ext cx="8361631" cy="370497"/>
          </a:xfrm>
        </p:spPr>
        <p:txBody>
          <a:bodyPr/>
          <a:lstStyle/>
          <a:p>
            <a:endParaRPr lang="en-US" dirty="0"/>
          </a:p>
        </p:txBody>
      </p:sp>
      <p:sp>
        <p:nvSpPr>
          <p:cNvPr id="5" name="Rectangle 4"/>
          <p:cNvSpPr/>
          <p:nvPr/>
        </p:nvSpPr>
        <p:spPr>
          <a:xfrm>
            <a:off x="897467" y="778932"/>
            <a:ext cx="457200" cy="369332"/>
          </a:xfrm>
          <a:prstGeom prst="rect">
            <a:avLst/>
          </a:prstGeom>
        </p:spPr>
        <p:txBody>
          <a:bodyPr wrap="square">
            <a:spAutoFit/>
          </a:bodyPr>
          <a:lstStyle/>
          <a:p>
            <a:r>
              <a:rPr lang="en-US" dirty="0" smtClean="0">
                <a:solidFill>
                  <a:schemeClr val="bg1"/>
                </a:solidFill>
              </a:rPr>
              <a:t>6</a:t>
            </a:r>
            <a:endParaRPr lang="en-US" dirty="0">
              <a:solidFill>
                <a:schemeClr val="bg1"/>
              </a:solidFill>
            </a:endParaRPr>
          </a:p>
        </p:txBody>
      </p:sp>
    </p:spTree>
    <p:extLst>
      <p:ext uri="{BB962C8B-B14F-4D97-AF65-F5344CB8AC3E}">
        <p14:creationId xmlns:p14="http://schemas.microsoft.com/office/powerpoint/2010/main" val="1503639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81" y="176981"/>
            <a:ext cx="9657032" cy="1887792"/>
          </a:xfrm>
        </p:spPr>
        <p:txBody>
          <a:bodyPr/>
          <a:lstStyle/>
          <a:p>
            <a:r>
              <a:rPr lang="en-US" dirty="0" smtClean="0"/>
              <a:t>Operations and Past Work </a:t>
            </a:r>
            <a:endParaRPr lang="en-US" dirty="0"/>
          </a:p>
        </p:txBody>
      </p:sp>
      <p:sp>
        <p:nvSpPr>
          <p:cNvPr id="3" name="Content Placeholder 2"/>
          <p:cNvSpPr>
            <a:spLocks noGrp="1"/>
          </p:cNvSpPr>
          <p:nvPr>
            <p:ph idx="1"/>
          </p:nvPr>
        </p:nvSpPr>
        <p:spPr>
          <a:xfrm>
            <a:off x="1549661" y="1148263"/>
            <a:ext cx="10202072" cy="5352669"/>
          </a:xfrm>
        </p:spPr>
        <p:txBody>
          <a:bodyPr>
            <a:normAutofit fontScale="92500" lnSpcReduction="20000"/>
          </a:bodyPr>
          <a:lstStyle/>
          <a:p>
            <a:r>
              <a:rPr lang="en-US" dirty="0" smtClean="0"/>
              <a:t>Operations:</a:t>
            </a:r>
          </a:p>
          <a:p>
            <a:pPr lvl="1"/>
            <a:r>
              <a:rPr lang="en-US" dirty="0"/>
              <a:t>Annual face to face meetings</a:t>
            </a:r>
          </a:p>
          <a:p>
            <a:pPr lvl="1"/>
            <a:r>
              <a:rPr lang="en-US" dirty="0" smtClean="0"/>
              <a:t>Quarterly group meetings</a:t>
            </a:r>
          </a:p>
          <a:p>
            <a:pPr lvl="1"/>
            <a:r>
              <a:rPr lang="en-US" dirty="0" smtClean="0"/>
              <a:t>Quarterly </a:t>
            </a:r>
            <a:r>
              <a:rPr lang="en-US" dirty="0" err="1" smtClean="0"/>
              <a:t>subteam</a:t>
            </a:r>
            <a:r>
              <a:rPr lang="en-US" dirty="0" smtClean="0"/>
              <a:t> leader meetings</a:t>
            </a:r>
          </a:p>
          <a:p>
            <a:pPr lvl="1"/>
            <a:r>
              <a:rPr lang="en-US" dirty="0" smtClean="0"/>
              <a:t>Establish charter for each </a:t>
            </a:r>
            <a:r>
              <a:rPr lang="en-US" dirty="0" err="1" smtClean="0"/>
              <a:t>subteam</a:t>
            </a:r>
            <a:endParaRPr lang="en-US" dirty="0" smtClean="0"/>
          </a:p>
          <a:p>
            <a:pPr lvl="1"/>
            <a:r>
              <a:rPr lang="en-US" dirty="0" err="1"/>
              <a:t>Subteam</a:t>
            </a:r>
            <a:r>
              <a:rPr lang="en-US" dirty="0"/>
              <a:t> meetings at the discretion of each </a:t>
            </a:r>
            <a:r>
              <a:rPr lang="en-US" dirty="0" smtClean="0"/>
              <a:t>chair/co-chairs</a:t>
            </a:r>
          </a:p>
          <a:p>
            <a:r>
              <a:rPr lang="en-US" dirty="0" smtClean="0"/>
              <a:t>Past work</a:t>
            </a:r>
          </a:p>
          <a:p>
            <a:pPr lvl="1"/>
            <a:r>
              <a:rPr lang="en-US" dirty="0" smtClean="0"/>
              <a:t>4 </a:t>
            </a:r>
            <a:r>
              <a:rPr lang="en-US" dirty="0"/>
              <a:t>publications in Pharm Stats special issue 2014</a:t>
            </a:r>
          </a:p>
          <a:p>
            <a:pPr lvl="1"/>
            <a:r>
              <a:rPr lang="en-US" dirty="0" smtClean="0"/>
              <a:t>Other publications: Joint modeling (SIM);  </a:t>
            </a:r>
            <a:r>
              <a:rPr lang="en-US" dirty="0"/>
              <a:t>Safety signal detection (</a:t>
            </a:r>
            <a:r>
              <a:rPr lang="en-US" dirty="0" smtClean="0"/>
              <a:t>DIAJ); </a:t>
            </a:r>
            <a:r>
              <a:rPr lang="en-US" dirty="0"/>
              <a:t>Missing data </a:t>
            </a:r>
            <a:r>
              <a:rPr lang="en-US" dirty="0" smtClean="0"/>
              <a:t>(SBR); </a:t>
            </a:r>
            <a:r>
              <a:rPr lang="en-US" dirty="0" err="1" smtClean="0"/>
              <a:t>Noninferiority</a:t>
            </a:r>
            <a:r>
              <a:rPr lang="en-US" dirty="0" smtClean="0"/>
              <a:t> (JBS); Bayesian Extrapolation in </a:t>
            </a:r>
            <a:r>
              <a:rPr lang="en-US" dirty="0" err="1" smtClean="0"/>
              <a:t>Peds</a:t>
            </a:r>
            <a:r>
              <a:rPr lang="en-US" smtClean="0"/>
              <a:t> Drug Dev </a:t>
            </a:r>
            <a:r>
              <a:rPr lang="en-US" dirty="0" smtClean="0"/>
              <a:t>(Pharm Stats)</a:t>
            </a:r>
            <a:endParaRPr lang="en-US" dirty="0"/>
          </a:p>
          <a:p>
            <a:pPr lvl="1"/>
            <a:r>
              <a:rPr lang="en-US" dirty="0"/>
              <a:t>Multiple sessions and short courses at DIA, DIA/FDA, JSM, Deming, ASA </a:t>
            </a:r>
            <a:r>
              <a:rPr lang="en-US" dirty="0" smtClean="0"/>
              <a:t>webinar, BASS</a:t>
            </a:r>
            <a:endParaRPr lang="en-US" dirty="0"/>
          </a:p>
          <a:p>
            <a:pPr lvl="1"/>
            <a:r>
              <a:rPr lang="en-US" dirty="0"/>
              <a:t>Joint DIA ADSWG and BSWG conference – 2015</a:t>
            </a:r>
          </a:p>
          <a:p>
            <a:pPr marL="457200" lvl="1" indent="0">
              <a:buNone/>
            </a:pPr>
            <a:endParaRPr lang="en-US" dirty="0"/>
          </a:p>
        </p:txBody>
      </p:sp>
      <p:sp>
        <p:nvSpPr>
          <p:cNvPr id="4" name="Footer Placeholder 3"/>
          <p:cNvSpPr>
            <a:spLocks noGrp="1"/>
          </p:cNvSpPr>
          <p:nvPr>
            <p:ph type="ftr" sz="quarter" idx="11"/>
          </p:nvPr>
        </p:nvSpPr>
        <p:spPr>
          <a:xfrm>
            <a:off x="1847581" y="6130436"/>
            <a:ext cx="8361631" cy="370497"/>
          </a:xfrm>
        </p:spPr>
        <p:txBody>
          <a:bodyPr/>
          <a:lstStyle/>
          <a:p>
            <a:endParaRPr lang="en-US" dirty="0"/>
          </a:p>
        </p:txBody>
      </p:sp>
      <p:sp>
        <p:nvSpPr>
          <p:cNvPr id="5" name="Rectangle 4"/>
          <p:cNvSpPr/>
          <p:nvPr/>
        </p:nvSpPr>
        <p:spPr>
          <a:xfrm>
            <a:off x="897467" y="778932"/>
            <a:ext cx="457200" cy="369332"/>
          </a:xfrm>
          <a:prstGeom prst="rect">
            <a:avLst/>
          </a:prstGeom>
        </p:spPr>
        <p:txBody>
          <a:bodyPr wrap="square">
            <a:spAutoFit/>
          </a:bodyPr>
          <a:lstStyle/>
          <a:p>
            <a:r>
              <a:rPr lang="en-US" dirty="0">
                <a:solidFill>
                  <a:schemeClr val="bg1"/>
                </a:solidFill>
              </a:rPr>
              <a:t>7</a:t>
            </a:r>
          </a:p>
        </p:txBody>
      </p:sp>
    </p:spTree>
    <p:extLst>
      <p:ext uri="{BB962C8B-B14F-4D97-AF65-F5344CB8AC3E}">
        <p14:creationId xmlns:p14="http://schemas.microsoft.com/office/powerpoint/2010/main" val="647726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89107"/>
            <a:ext cx="8229600" cy="1143000"/>
          </a:xfrm>
        </p:spPr>
        <p:txBody>
          <a:bodyPr/>
          <a:lstStyle/>
          <a:p>
            <a:r>
              <a:rPr lang="en-US" dirty="0" smtClean="0"/>
              <a:t>2017 Objectives</a:t>
            </a:r>
            <a:endParaRPr lang="en-US" dirty="0"/>
          </a:p>
        </p:txBody>
      </p:sp>
      <p:sp>
        <p:nvSpPr>
          <p:cNvPr id="3" name="Content Placeholder 2"/>
          <p:cNvSpPr>
            <a:spLocks noGrp="1"/>
          </p:cNvSpPr>
          <p:nvPr>
            <p:ph idx="1"/>
          </p:nvPr>
        </p:nvSpPr>
        <p:spPr>
          <a:xfrm>
            <a:off x="1981200" y="1295400"/>
            <a:ext cx="8229600" cy="5181600"/>
          </a:xfrm>
        </p:spPr>
        <p:txBody>
          <a:bodyPr>
            <a:normAutofit fontScale="92500" lnSpcReduction="10000"/>
          </a:bodyPr>
          <a:lstStyle/>
          <a:p>
            <a:r>
              <a:rPr lang="en-US" dirty="0">
                <a:solidFill>
                  <a:schemeClr val="tx1"/>
                </a:solidFill>
              </a:rPr>
              <a:t>S</a:t>
            </a:r>
            <a:r>
              <a:rPr lang="en-US" dirty="0" smtClean="0">
                <a:solidFill>
                  <a:schemeClr val="tx1"/>
                </a:solidFill>
              </a:rPr>
              <a:t>howcase </a:t>
            </a:r>
            <a:r>
              <a:rPr lang="en-US" dirty="0">
                <a:solidFill>
                  <a:schemeClr val="tx1"/>
                </a:solidFill>
              </a:rPr>
              <a:t>good projects with good </a:t>
            </a:r>
            <a:r>
              <a:rPr lang="en-US" dirty="0" smtClean="0">
                <a:solidFill>
                  <a:schemeClr val="tx1"/>
                </a:solidFill>
              </a:rPr>
              <a:t>science via </a:t>
            </a:r>
            <a:r>
              <a:rPr lang="en-US" dirty="0" smtClean="0">
                <a:solidFill>
                  <a:schemeClr val="tx1"/>
                </a:solidFill>
                <a:hlinkClick r:id="rId3"/>
              </a:rPr>
              <a:t>case examples</a:t>
            </a:r>
            <a:endParaRPr lang="en-US" dirty="0">
              <a:solidFill>
                <a:schemeClr val="tx1"/>
              </a:solidFill>
            </a:endParaRPr>
          </a:p>
          <a:p>
            <a:r>
              <a:rPr lang="en-US" dirty="0">
                <a:solidFill>
                  <a:schemeClr val="tx1"/>
                </a:solidFill>
              </a:rPr>
              <a:t>Gain acceptance in medical </a:t>
            </a:r>
            <a:r>
              <a:rPr lang="en-US" dirty="0" smtClean="0">
                <a:solidFill>
                  <a:schemeClr val="tx1"/>
                </a:solidFill>
              </a:rPr>
              <a:t>community</a:t>
            </a:r>
          </a:p>
          <a:p>
            <a:r>
              <a:rPr lang="en-US" dirty="0" smtClean="0">
                <a:solidFill>
                  <a:schemeClr val="tx1"/>
                </a:solidFill>
              </a:rPr>
              <a:t>Ensure </a:t>
            </a:r>
            <a:r>
              <a:rPr lang="en-US" dirty="0">
                <a:solidFill>
                  <a:schemeClr val="tx1"/>
                </a:solidFill>
              </a:rPr>
              <a:t>Bayesian methods are applied appropriately including </a:t>
            </a:r>
            <a:r>
              <a:rPr lang="en-US" dirty="0" smtClean="0">
                <a:solidFill>
                  <a:schemeClr val="tx1"/>
                </a:solidFill>
              </a:rPr>
              <a:t>reproducibility (develop </a:t>
            </a:r>
            <a:r>
              <a:rPr lang="en-US" dirty="0">
                <a:solidFill>
                  <a:schemeClr val="tx1"/>
                </a:solidFill>
              </a:rPr>
              <a:t>guidance related to simulations for Bayesian </a:t>
            </a:r>
            <a:r>
              <a:rPr lang="en-US" dirty="0" smtClean="0">
                <a:solidFill>
                  <a:schemeClr val="tx1"/>
                </a:solidFill>
              </a:rPr>
              <a:t>designs)</a:t>
            </a:r>
            <a:endParaRPr lang="en-US" dirty="0">
              <a:solidFill>
                <a:schemeClr val="tx1"/>
              </a:solidFill>
            </a:endParaRPr>
          </a:p>
          <a:p>
            <a:r>
              <a:rPr lang="en-US" dirty="0">
                <a:solidFill>
                  <a:schemeClr val="tx1"/>
                </a:solidFill>
              </a:rPr>
              <a:t>Leverage 21</a:t>
            </a:r>
            <a:r>
              <a:rPr lang="en-US" baseline="30000" dirty="0">
                <a:solidFill>
                  <a:schemeClr val="tx1"/>
                </a:solidFill>
              </a:rPr>
              <a:t>st</a:t>
            </a:r>
            <a:r>
              <a:rPr lang="en-US" dirty="0">
                <a:solidFill>
                  <a:schemeClr val="tx1"/>
                </a:solidFill>
              </a:rPr>
              <a:t> Century Cures Act </a:t>
            </a:r>
            <a:r>
              <a:rPr lang="en-US" dirty="0" smtClean="0">
                <a:solidFill>
                  <a:schemeClr val="tx1"/>
                </a:solidFill>
              </a:rPr>
              <a:t>and </a:t>
            </a:r>
            <a:r>
              <a:rPr lang="en-US" dirty="0">
                <a:solidFill>
                  <a:schemeClr val="tx1"/>
                </a:solidFill>
              </a:rPr>
              <a:t>PDUFA </a:t>
            </a:r>
            <a:r>
              <a:rPr lang="en-US" dirty="0" smtClean="0">
                <a:solidFill>
                  <a:schemeClr val="tx1"/>
                </a:solidFill>
              </a:rPr>
              <a:t>VI</a:t>
            </a:r>
            <a:endParaRPr lang="en-US" dirty="0">
              <a:solidFill>
                <a:schemeClr val="tx1"/>
              </a:solidFill>
            </a:endParaRPr>
          </a:p>
          <a:p>
            <a:r>
              <a:rPr lang="en-US" dirty="0">
                <a:solidFill>
                  <a:schemeClr val="tx1"/>
                </a:solidFill>
              </a:rPr>
              <a:t>Continue progress with each </a:t>
            </a:r>
            <a:r>
              <a:rPr lang="en-US" dirty="0" err="1">
                <a:solidFill>
                  <a:schemeClr val="tx1"/>
                </a:solidFill>
              </a:rPr>
              <a:t>subteam</a:t>
            </a:r>
            <a:endParaRPr lang="en-US" dirty="0">
              <a:solidFill>
                <a:schemeClr val="tx1"/>
              </a:solidFill>
            </a:endParaRPr>
          </a:p>
          <a:p>
            <a:r>
              <a:rPr lang="en-US" dirty="0">
                <a:solidFill>
                  <a:schemeClr val="tx1"/>
                </a:solidFill>
              </a:rPr>
              <a:t>Enhance and grow </a:t>
            </a:r>
            <a:r>
              <a:rPr lang="en-US" dirty="0" smtClean="0">
                <a:solidFill>
                  <a:schemeClr val="tx1"/>
                </a:solidFill>
              </a:rPr>
              <a:t>website: bayesianscientific.org</a:t>
            </a:r>
            <a:endParaRPr lang="en-US" dirty="0">
              <a:solidFill>
                <a:schemeClr val="tx1"/>
              </a:solidFill>
            </a:endParaRPr>
          </a:p>
          <a:p>
            <a:r>
              <a:rPr lang="en-US" dirty="0" smtClean="0">
                <a:solidFill>
                  <a:schemeClr val="tx1"/>
                </a:solidFill>
              </a:rPr>
              <a:t>Host Bayesian </a:t>
            </a:r>
            <a:r>
              <a:rPr lang="en-US" dirty="0">
                <a:solidFill>
                  <a:schemeClr val="tx1"/>
                </a:solidFill>
              </a:rPr>
              <a:t>KOL lecture series</a:t>
            </a:r>
          </a:p>
          <a:p>
            <a:r>
              <a:rPr lang="en-US" dirty="0" smtClean="0">
                <a:solidFill>
                  <a:schemeClr val="tx1"/>
                </a:solidFill>
              </a:rPr>
              <a:t>Develop a book </a:t>
            </a:r>
            <a:r>
              <a:rPr lang="en-US" dirty="0">
                <a:solidFill>
                  <a:schemeClr val="tx1"/>
                </a:solidFill>
              </a:rPr>
              <a:t>‘Bayesian Applications in Pharmaceutical Development</a:t>
            </a:r>
            <a:r>
              <a:rPr lang="en-US" dirty="0" smtClean="0">
                <a:solidFill>
                  <a:schemeClr val="tx1"/>
                </a:solidFill>
              </a:rPr>
              <a:t>’</a:t>
            </a:r>
          </a:p>
          <a:p>
            <a:r>
              <a:rPr lang="en-US" dirty="0" smtClean="0">
                <a:solidFill>
                  <a:schemeClr val="tx1"/>
                </a:solidFill>
              </a:rPr>
              <a:t>Find opportunities for collaboration with DIA ADSWG</a:t>
            </a:r>
            <a:endParaRPr lang="en-US" dirty="0">
              <a:solidFill>
                <a:schemeClr val="tx1"/>
              </a:solidFill>
            </a:endParaRPr>
          </a:p>
          <a:p>
            <a:pPr marL="0" indent="0">
              <a:buNone/>
            </a:pPr>
            <a:endParaRPr lang="en-US" dirty="0" smtClean="0"/>
          </a:p>
          <a:p>
            <a:endParaRPr lang="en-US" dirty="0"/>
          </a:p>
        </p:txBody>
      </p:sp>
      <p:sp>
        <p:nvSpPr>
          <p:cNvPr id="4" name="Footer Placeholder 3"/>
          <p:cNvSpPr>
            <a:spLocks noGrp="1"/>
          </p:cNvSpPr>
          <p:nvPr>
            <p:ph type="ftr" sz="quarter" idx="11"/>
          </p:nvPr>
        </p:nvSpPr>
        <p:spPr>
          <a:xfrm>
            <a:off x="1849169" y="6291751"/>
            <a:ext cx="8361631" cy="370497"/>
          </a:xfrm>
        </p:spPr>
        <p:txBody>
          <a:bodyPr/>
          <a:lstStyle/>
          <a:p>
            <a:r>
              <a:rPr lang="en-US" dirty="0"/>
              <a:t>DIA-BSWG F2F, </a:t>
            </a:r>
            <a:r>
              <a:rPr lang="en-US" dirty="0" smtClean="0"/>
              <a:t>Baltimore 2017</a:t>
            </a:r>
            <a:endParaRPr lang="en-US" dirty="0"/>
          </a:p>
        </p:txBody>
      </p:sp>
    </p:spTree>
    <p:extLst>
      <p:ext uri="{BB962C8B-B14F-4D97-AF65-F5344CB8AC3E}">
        <p14:creationId xmlns:p14="http://schemas.microsoft.com/office/powerpoint/2010/main" val="3567798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9399</TotalTime>
  <Words>1639</Words>
  <Application>Microsoft Office PowerPoint</Application>
  <PresentationFormat>Widescreen</PresentationFormat>
  <Paragraphs>217</Paragraphs>
  <Slides>21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Century Gothic</vt:lpstr>
      <vt:lpstr>Microsoft Sans Serif</vt:lpstr>
      <vt:lpstr>Wingdings 3</vt:lpstr>
      <vt:lpstr>Wisp</vt:lpstr>
      <vt:lpstr>DIA BSWG Face-to-Face Meeting</vt:lpstr>
      <vt:lpstr>Acknowledgments</vt:lpstr>
      <vt:lpstr>Agenda</vt:lpstr>
      <vt:lpstr>Who we are? Academia-Industry-Regulatory partners</vt:lpstr>
      <vt:lpstr>Vision &amp; Mission of DIA-BSWG</vt:lpstr>
      <vt:lpstr>Lead Team</vt:lpstr>
      <vt:lpstr>Subteams and Chairs</vt:lpstr>
      <vt:lpstr>Operations and Past Work </vt:lpstr>
      <vt:lpstr>2017 Objectives</vt:lpstr>
      <vt:lpstr>Historical Data/Prior Specification Subteam Update</vt:lpstr>
      <vt:lpstr>Safety Subteam Update</vt:lpstr>
      <vt:lpstr>MAPPs (Medicine Adaptive Pathways to Patients) Subteam Update</vt:lpstr>
      <vt:lpstr>Medical Outreach Update</vt:lpstr>
      <vt:lpstr>Best Practice Subteam Update</vt:lpstr>
      <vt:lpstr>Bayesian KOL Lecture Series</vt:lpstr>
      <vt:lpstr>‘Bayesian Applications in Pharmaceutical Development’ </vt:lpstr>
      <vt:lpstr>‘Bayesian Applications in Pharmaceutical Development’</vt:lpstr>
      <vt:lpstr>How to get involved?</vt:lpstr>
      <vt:lpstr>Opportunities to Collaborate between BSWG and ADWG</vt:lpstr>
      <vt:lpstr>Opportunities for Collaboration</vt:lpstr>
      <vt:lpstr>Opportunities for Collaboration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BSWG face-to-Face Meeting</dc:title>
  <dc:creator>Mathangi Gopalakrishnan</dc:creator>
  <cp:lastModifiedBy>Fanni Natanegara</cp:lastModifiedBy>
  <cp:revision>57</cp:revision>
  <dcterms:created xsi:type="dcterms:W3CDTF">2016-06-03T14:58:22Z</dcterms:created>
  <dcterms:modified xsi:type="dcterms:W3CDTF">2017-08-01T14:07:20Z</dcterms:modified>
</cp:coreProperties>
</file>